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bin" ContentType="application/vnd.openxmlformats-officedocument.presentationml.printerSettings"/>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5"/>
  </p:notesMasterIdLst>
  <p:sldIdLst>
    <p:sldId id="256" r:id="rId2"/>
    <p:sldId id="313" r:id="rId3"/>
    <p:sldId id="310" r:id="rId4"/>
    <p:sldId id="309" r:id="rId5"/>
    <p:sldId id="258" r:id="rId6"/>
    <p:sldId id="257" r:id="rId7"/>
    <p:sldId id="259" r:id="rId8"/>
    <p:sldId id="260" r:id="rId9"/>
    <p:sldId id="262" r:id="rId10"/>
    <p:sldId id="263" r:id="rId11"/>
    <p:sldId id="261" r:id="rId12"/>
    <p:sldId id="267" r:id="rId13"/>
    <p:sldId id="270" r:id="rId14"/>
    <p:sldId id="268" r:id="rId15"/>
    <p:sldId id="318" r:id="rId16"/>
    <p:sldId id="319" r:id="rId17"/>
    <p:sldId id="320" r:id="rId18"/>
    <p:sldId id="321" r:id="rId19"/>
    <p:sldId id="317" r:id="rId20"/>
    <p:sldId id="272" r:id="rId21"/>
    <p:sldId id="273" r:id="rId22"/>
    <p:sldId id="274" r:id="rId23"/>
    <p:sldId id="275" r:id="rId24"/>
    <p:sldId id="276" r:id="rId25"/>
    <p:sldId id="278" r:id="rId26"/>
    <p:sldId id="279" r:id="rId27"/>
    <p:sldId id="280" r:id="rId28"/>
    <p:sldId id="281" r:id="rId29"/>
    <p:sldId id="282" r:id="rId30"/>
    <p:sldId id="283" r:id="rId31"/>
    <p:sldId id="266" r:id="rId32"/>
    <p:sldId id="323" r:id="rId33"/>
    <p:sldId id="287" r:id="rId34"/>
    <p:sldId id="314" r:id="rId35"/>
    <p:sldId id="322" r:id="rId36"/>
    <p:sldId id="290" r:id="rId37"/>
    <p:sldId id="303" r:id="rId38"/>
    <p:sldId id="304" r:id="rId39"/>
    <p:sldId id="306" r:id="rId40"/>
    <p:sldId id="316" r:id="rId41"/>
    <p:sldId id="307" r:id="rId42"/>
    <p:sldId id="308" r:id="rId43"/>
    <p:sldId id="315" r:id="rId4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4751" autoAdjust="0"/>
  </p:normalViewPr>
  <p:slideViewPr>
    <p:cSldViewPr snapToGrid="0" snapToObjects="1">
      <p:cViewPr varScale="1">
        <p:scale>
          <a:sx n="94" d="100"/>
          <a:sy n="94" d="100"/>
        </p:scale>
        <p:origin x="-1944"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printerSettings" Target="printerSettings/printerSettings1.bin"/><Relationship Id="rId47" Type="http://schemas.openxmlformats.org/officeDocument/2006/relationships/presProps" Target="presProps.xml"/><Relationship Id="rId48" Type="http://schemas.openxmlformats.org/officeDocument/2006/relationships/viewProps" Target="viewProps.xml"/><Relationship Id="rId49"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397E940-DF60-A844-A1BA-D25693297A87}" type="datetimeFigureOut">
              <a:rPr lang="en-US" smtClean="0"/>
              <a:t>10/16/13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5F01EC2-001E-6047-9619-2D81F297CF95}" type="slidenum">
              <a:rPr lang="en-US" smtClean="0"/>
              <a:t>‹#›</a:t>
            </a:fld>
            <a:endParaRPr lang="en-US"/>
          </a:p>
        </p:txBody>
      </p:sp>
    </p:spTree>
    <p:extLst>
      <p:ext uri="{BB962C8B-B14F-4D97-AF65-F5344CB8AC3E}">
        <p14:creationId xmlns:p14="http://schemas.microsoft.com/office/powerpoint/2010/main" val="165681989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F01EC2-001E-6047-9619-2D81F297CF95}" type="slidenum">
              <a:rPr lang="en-US" smtClean="0"/>
              <a:t>1</a:t>
            </a:fld>
            <a:endParaRPr lang="en-US"/>
          </a:p>
        </p:txBody>
      </p:sp>
    </p:spTree>
    <p:extLst>
      <p:ext uri="{BB962C8B-B14F-4D97-AF65-F5344CB8AC3E}">
        <p14:creationId xmlns:p14="http://schemas.microsoft.com/office/powerpoint/2010/main" val="32592083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“As we transition into a digital age where consumers watch just as much video online as they do TV, the rules of advertising have changed. Audiences have become savvy to traditional marketing tricks, and are no longer appeased, if they ever were, with mediocre content. In order to stand out from the crowd, brands have to reach further to make an impact.”  - this is from an upcoming SXSW panel on branded content</a:t>
            </a:r>
            <a:r>
              <a:rPr lang="en-US" sz="1200" kern="1200" baseline="0" dirty="0" smtClean="0">
                <a:solidFill>
                  <a:schemeClr val="tx1"/>
                </a:solidFill>
                <a:latin typeface="+mn-lt"/>
                <a:ea typeface="+mn-ea"/>
                <a:cs typeface="+mn-cs"/>
              </a:rPr>
              <a:t> </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Let’s look at a few examples of brands using content to raise brand awareness and engage current and potential customers</a:t>
            </a:r>
            <a:endParaRPr lang="en-US" dirty="0"/>
          </a:p>
        </p:txBody>
      </p:sp>
      <p:sp>
        <p:nvSpPr>
          <p:cNvPr id="4" name="Slide Number Placeholder 3"/>
          <p:cNvSpPr>
            <a:spLocks noGrp="1"/>
          </p:cNvSpPr>
          <p:nvPr>
            <p:ph type="sldNum" sz="quarter" idx="10"/>
          </p:nvPr>
        </p:nvSpPr>
        <p:spPr/>
        <p:txBody>
          <a:bodyPr/>
          <a:lstStyle/>
          <a:p>
            <a:fld id="{55F01EC2-001E-6047-9619-2D81F297CF95}" type="slidenum">
              <a:rPr lang="en-US" smtClean="0"/>
              <a:t>10</a:t>
            </a:fld>
            <a:endParaRPr lang="en-US"/>
          </a:p>
        </p:txBody>
      </p:sp>
    </p:spTree>
    <p:extLst>
      <p:ext uri="{BB962C8B-B14F-4D97-AF65-F5344CB8AC3E}">
        <p14:creationId xmlns:p14="http://schemas.microsoft.com/office/powerpoint/2010/main" val="27358222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old</a:t>
            </a:r>
            <a:r>
              <a:rPr lang="en-US" baseline="0" dirty="0" smtClean="0"/>
              <a:t> </a:t>
            </a:r>
            <a:r>
              <a:rPr lang="en-US" baseline="0" dirty="0" err="1" smtClean="0"/>
              <a:t>Digitas</a:t>
            </a:r>
            <a:r>
              <a:rPr lang="en-US" baseline="0" dirty="0" smtClean="0"/>
              <a:t> favorite, </a:t>
            </a:r>
            <a:r>
              <a:rPr lang="en-US" dirty="0" smtClean="0"/>
              <a:t>American Express’s small</a:t>
            </a:r>
            <a:r>
              <a:rPr lang="en-US" baseline="0" dirty="0" smtClean="0"/>
              <a:t> business Open Forum was started five years and today is consider the premier website for small business content and has helped raise AMEX’s profile among small business owners where it was traditionally known as a very corporate clubby credit card…</a:t>
            </a:r>
            <a:endParaRPr lang="en-US" dirty="0"/>
          </a:p>
        </p:txBody>
      </p:sp>
      <p:sp>
        <p:nvSpPr>
          <p:cNvPr id="4" name="Slide Number Placeholder 3"/>
          <p:cNvSpPr>
            <a:spLocks noGrp="1"/>
          </p:cNvSpPr>
          <p:nvPr>
            <p:ph type="sldNum" sz="quarter" idx="10"/>
          </p:nvPr>
        </p:nvSpPr>
        <p:spPr/>
        <p:txBody>
          <a:bodyPr/>
          <a:lstStyle/>
          <a:p>
            <a:fld id="{55F01EC2-001E-6047-9619-2D81F297CF95}" type="slidenum">
              <a:rPr lang="en-US" smtClean="0"/>
              <a:t>11</a:t>
            </a:fld>
            <a:endParaRPr lang="en-US"/>
          </a:p>
        </p:txBody>
      </p:sp>
    </p:spTree>
    <p:extLst>
      <p:ext uri="{BB962C8B-B14F-4D97-AF65-F5344CB8AC3E}">
        <p14:creationId xmlns:p14="http://schemas.microsoft.com/office/powerpoint/2010/main" val="3462728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Degree presents</a:t>
            </a:r>
            <a:r>
              <a:rPr lang="en-US" baseline="0" dirty="0" smtClean="0"/>
              <a:t> The </a:t>
            </a:r>
            <a:r>
              <a:rPr lang="en-US" baseline="0" dirty="0" err="1" smtClean="0"/>
              <a:t>Adrenalist</a:t>
            </a:r>
            <a:r>
              <a:rPr lang="en-US" baseline="0" dirty="0" smtClean="0"/>
              <a:t> – verdict is too early on this one but the ideas is that associating extreme sports with Degree, the company hopes to associate Degree as the best deodorant product to handle even the most extreme sports…</a:t>
            </a:r>
            <a:endParaRPr lang="en-US" dirty="0"/>
          </a:p>
        </p:txBody>
      </p:sp>
      <p:sp>
        <p:nvSpPr>
          <p:cNvPr id="4" name="Slide Number Placeholder 3"/>
          <p:cNvSpPr>
            <a:spLocks noGrp="1"/>
          </p:cNvSpPr>
          <p:nvPr>
            <p:ph type="sldNum" sz="quarter" idx="10"/>
          </p:nvPr>
        </p:nvSpPr>
        <p:spPr/>
        <p:txBody>
          <a:bodyPr/>
          <a:lstStyle/>
          <a:p>
            <a:fld id="{55F01EC2-001E-6047-9619-2D81F297CF95}" type="slidenum">
              <a:rPr lang="en-US" smtClean="0"/>
              <a:t>12</a:t>
            </a:fld>
            <a:endParaRPr lang="en-US"/>
          </a:p>
        </p:txBody>
      </p:sp>
    </p:spTree>
    <p:extLst>
      <p:ext uri="{BB962C8B-B14F-4D97-AF65-F5344CB8AC3E}">
        <p14:creationId xmlns:p14="http://schemas.microsoft.com/office/powerpoint/2010/main" val="16223526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Perrier presents </a:t>
            </a:r>
            <a:r>
              <a:rPr lang="en-US" dirty="0" err="1" smtClean="0"/>
              <a:t>Societe</a:t>
            </a:r>
            <a:r>
              <a:rPr lang="en-US" dirty="0" smtClean="0"/>
              <a:t> Perrier – a content</a:t>
            </a:r>
            <a:r>
              <a:rPr lang="en-US" baseline="0" dirty="0" smtClean="0"/>
              <a:t> experience about nightlife culture – this site taps into Perrier’s backstory as a hip, Parisian nightlife drink in the 1970s ands it association with Andy Warhol in the early 80s</a:t>
            </a:r>
          </a:p>
          <a:p>
            <a:r>
              <a:rPr lang="en-US" dirty="0" smtClean="0"/>
              <a:t>http://</a:t>
            </a:r>
            <a:r>
              <a:rPr lang="en-US" dirty="0" err="1" smtClean="0"/>
              <a:t>warhol.perrier.com</a:t>
            </a:r>
            <a:r>
              <a:rPr lang="en-US" dirty="0" smtClean="0"/>
              <a:t>/</a:t>
            </a:r>
            <a:endParaRPr lang="en-US" dirty="0"/>
          </a:p>
        </p:txBody>
      </p:sp>
      <p:sp>
        <p:nvSpPr>
          <p:cNvPr id="4" name="Slide Number Placeholder 3"/>
          <p:cNvSpPr>
            <a:spLocks noGrp="1"/>
          </p:cNvSpPr>
          <p:nvPr>
            <p:ph type="sldNum" sz="quarter" idx="10"/>
          </p:nvPr>
        </p:nvSpPr>
        <p:spPr/>
        <p:txBody>
          <a:bodyPr/>
          <a:lstStyle/>
          <a:p>
            <a:fld id="{55F01EC2-001E-6047-9619-2D81F297CF95}" type="slidenum">
              <a:rPr lang="en-US" smtClean="0"/>
              <a:t>13</a:t>
            </a:fld>
            <a:endParaRPr lang="en-US"/>
          </a:p>
        </p:txBody>
      </p:sp>
    </p:spTree>
    <p:extLst>
      <p:ext uri="{BB962C8B-B14F-4D97-AF65-F5344CB8AC3E}">
        <p14:creationId xmlns:p14="http://schemas.microsoft.com/office/powerpoint/2010/main" val="4878575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Native</a:t>
            </a:r>
            <a:r>
              <a:rPr lang="en-US" baseline="0" dirty="0" smtClean="0"/>
              <a:t> Advertising</a:t>
            </a:r>
          </a:p>
          <a:p>
            <a:r>
              <a:rPr lang="en-US" baseline="0" dirty="0" smtClean="0"/>
              <a:t>+ implications of appearing in search engines – something ads generally don’t do BUZZFEED, The Atlantic, Forbes – online sites with reach that meet the customers where they are</a:t>
            </a:r>
            <a:endParaRPr lang="en-US" dirty="0"/>
          </a:p>
        </p:txBody>
      </p:sp>
      <p:sp>
        <p:nvSpPr>
          <p:cNvPr id="4" name="Slide Number Placeholder 3"/>
          <p:cNvSpPr>
            <a:spLocks noGrp="1"/>
          </p:cNvSpPr>
          <p:nvPr>
            <p:ph type="sldNum" sz="quarter" idx="10"/>
          </p:nvPr>
        </p:nvSpPr>
        <p:spPr/>
        <p:txBody>
          <a:bodyPr/>
          <a:lstStyle/>
          <a:p>
            <a:fld id="{55F01EC2-001E-6047-9619-2D81F297CF95}" type="slidenum">
              <a:rPr lang="en-US" smtClean="0"/>
              <a:t>14</a:t>
            </a:fld>
            <a:endParaRPr lang="en-US"/>
          </a:p>
        </p:txBody>
      </p:sp>
    </p:spTree>
    <p:extLst>
      <p:ext uri="{BB962C8B-B14F-4D97-AF65-F5344CB8AC3E}">
        <p14:creationId xmlns:p14="http://schemas.microsoft.com/office/powerpoint/2010/main" val="14081865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 series on Connoisseurs by Stella Artois – embodying the perception of Stella Artois as a brand for beer connoisseurs</a:t>
            </a:r>
            <a:endParaRPr lang="en-US" dirty="0"/>
          </a:p>
        </p:txBody>
      </p:sp>
      <p:sp>
        <p:nvSpPr>
          <p:cNvPr id="4" name="Slide Number Placeholder 3"/>
          <p:cNvSpPr>
            <a:spLocks noGrp="1"/>
          </p:cNvSpPr>
          <p:nvPr>
            <p:ph type="sldNum" sz="quarter" idx="10"/>
          </p:nvPr>
        </p:nvSpPr>
        <p:spPr/>
        <p:txBody>
          <a:bodyPr/>
          <a:lstStyle/>
          <a:p>
            <a:fld id="{55F01EC2-001E-6047-9619-2D81F297CF95}" type="slidenum">
              <a:rPr lang="en-US" smtClean="0"/>
              <a:t>15</a:t>
            </a:fld>
            <a:endParaRPr lang="en-US"/>
          </a:p>
        </p:txBody>
      </p:sp>
    </p:spTree>
    <p:extLst>
      <p:ext uri="{BB962C8B-B14F-4D97-AF65-F5344CB8AC3E}">
        <p14:creationId xmlns:p14="http://schemas.microsoft.com/office/powerpoint/2010/main" val="26744888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health insurer provides content</a:t>
            </a:r>
            <a:r>
              <a:rPr lang="en-US" baseline="0" dirty="0" smtClean="0"/>
              <a:t> for its users on diet and nutrition as it tries to associate its brand with wellness</a:t>
            </a:r>
            <a:endParaRPr lang="en-US" dirty="0"/>
          </a:p>
        </p:txBody>
      </p:sp>
      <p:sp>
        <p:nvSpPr>
          <p:cNvPr id="4" name="Slide Number Placeholder 3"/>
          <p:cNvSpPr>
            <a:spLocks noGrp="1"/>
          </p:cNvSpPr>
          <p:nvPr>
            <p:ph type="sldNum" sz="quarter" idx="10"/>
          </p:nvPr>
        </p:nvSpPr>
        <p:spPr/>
        <p:txBody>
          <a:bodyPr/>
          <a:lstStyle/>
          <a:p>
            <a:fld id="{55F01EC2-001E-6047-9619-2D81F297CF95}" type="slidenum">
              <a:rPr lang="en-US" smtClean="0"/>
              <a:t>16</a:t>
            </a:fld>
            <a:endParaRPr lang="en-US"/>
          </a:p>
        </p:txBody>
      </p:sp>
    </p:spTree>
    <p:extLst>
      <p:ext uri="{BB962C8B-B14F-4D97-AF65-F5344CB8AC3E}">
        <p14:creationId xmlns:p14="http://schemas.microsoft.com/office/powerpoint/2010/main" val="32137747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Just how big is this trend? Most CMOs of Fortune 500 companies are increasing their Content Marketing and</a:t>
            </a:r>
            <a:r>
              <a:rPr lang="en-US" baseline="0" dirty="0" smtClean="0"/>
              <a:t> Branded Content budgets. </a:t>
            </a:r>
            <a:r>
              <a:rPr lang="en-US" dirty="0" smtClean="0"/>
              <a:t>Now </a:t>
            </a:r>
            <a:r>
              <a:rPr lang="en-US" dirty="0" err="1" smtClean="0"/>
              <a:t>Mashable</a:t>
            </a:r>
            <a:r>
              <a:rPr lang="en-US" dirty="0" smtClean="0"/>
              <a:t> has an</a:t>
            </a:r>
            <a:r>
              <a:rPr lang="en-US" baseline="0" dirty="0" smtClean="0"/>
              <a:t> award for the Best Branded Content Series… Of course, all of this can begin to feel like overkill. Too many brands producing too much content. So what’s REALLY the point of all this content across all these new channels?  </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BREAK POINT</a:t>
            </a:r>
          </a:p>
          <a:p>
            <a:endParaRPr lang="en-US" dirty="0"/>
          </a:p>
        </p:txBody>
      </p:sp>
      <p:sp>
        <p:nvSpPr>
          <p:cNvPr id="4" name="Slide Number Placeholder 3"/>
          <p:cNvSpPr>
            <a:spLocks noGrp="1"/>
          </p:cNvSpPr>
          <p:nvPr>
            <p:ph type="sldNum" sz="quarter" idx="10"/>
          </p:nvPr>
        </p:nvSpPr>
        <p:spPr/>
        <p:txBody>
          <a:bodyPr/>
          <a:lstStyle/>
          <a:p>
            <a:fld id="{55F01EC2-001E-6047-9619-2D81F297CF95}" type="slidenum">
              <a:rPr lang="en-US" smtClean="0"/>
              <a:t>19</a:t>
            </a:fld>
            <a:endParaRPr lang="en-US"/>
          </a:p>
        </p:txBody>
      </p:sp>
    </p:spTree>
    <p:extLst>
      <p:ext uri="{BB962C8B-B14F-4D97-AF65-F5344CB8AC3E}">
        <p14:creationId xmlns:p14="http://schemas.microsoft.com/office/powerpoint/2010/main" val="12668663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Ideally it’s to keep …</a:t>
            </a:r>
            <a:endParaRPr lang="en-US" baseline="0" dirty="0" smtClean="0"/>
          </a:p>
          <a:p>
            <a:endParaRPr lang="en-US" baseline="0" dirty="0" smtClean="0"/>
          </a:p>
          <a:p>
            <a:r>
              <a:rPr lang="en-US" dirty="0" smtClean="0"/>
              <a:t>Victoria’s Secret successful</a:t>
            </a:r>
            <a:r>
              <a:rPr lang="en-US" baseline="0" dirty="0" smtClean="0"/>
              <a:t> Pink lineup leverages </a:t>
            </a:r>
            <a:r>
              <a:rPr lang="en-US" baseline="0" dirty="0" err="1" smtClean="0"/>
              <a:t>Pinterest</a:t>
            </a:r>
            <a:endParaRPr lang="en-US" baseline="0" dirty="0" smtClean="0"/>
          </a:p>
          <a:p>
            <a:endParaRPr lang="en-US" baseline="0" dirty="0" smtClean="0"/>
          </a:p>
          <a:p>
            <a:r>
              <a:rPr lang="en-US" baseline="0" dirty="0" smtClean="0"/>
              <a:t>Channel strategy</a:t>
            </a:r>
            <a:endParaRPr lang="en-US" dirty="0"/>
          </a:p>
        </p:txBody>
      </p:sp>
      <p:sp>
        <p:nvSpPr>
          <p:cNvPr id="4" name="Slide Number Placeholder 3"/>
          <p:cNvSpPr>
            <a:spLocks noGrp="1"/>
          </p:cNvSpPr>
          <p:nvPr>
            <p:ph type="sldNum" sz="quarter" idx="10"/>
          </p:nvPr>
        </p:nvSpPr>
        <p:spPr/>
        <p:txBody>
          <a:bodyPr/>
          <a:lstStyle/>
          <a:p>
            <a:fld id="{55F01EC2-001E-6047-9619-2D81F297CF95}" type="slidenum">
              <a:rPr lang="en-US" smtClean="0"/>
              <a:t>20</a:t>
            </a:fld>
            <a:endParaRPr lang="en-US"/>
          </a:p>
        </p:txBody>
      </p:sp>
    </p:spTree>
    <p:extLst>
      <p:ext uri="{BB962C8B-B14F-4D97-AF65-F5344CB8AC3E}">
        <p14:creationId xmlns:p14="http://schemas.microsoft.com/office/powerpoint/2010/main" val="2249699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Chipotle’s famous</a:t>
            </a:r>
            <a:r>
              <a:rPr lang="en-US" baseline="0" dirty="0" smtClean="0"/>
              <a:t> “Back to the Start” video on YouTube. </a:t>
            </a:r>
            <a:r>
              <a:rPr lang="en-US" dirty="0" smtClean="0"/>
              <a:t>Flipped</a:t>
            </a:r>
            <a:r>
              <a:rPr lang="en-US" baseline="0" dirty="0" smtClean="0"/>
              <a:t> the advertising model on its head</a:t>
            </a:r>
            <a:endParaRPr lang="en-US" dirty="0"/>
          </a:p>
        </p:txBody>
      </p:sp>
      <p:sp>
        <p:nvSpPr>
          <p:cNvPr id="4" name="Slide Number Placeholder 3"/>
          <p:cNvSpPr>
            <a:spLocks noGrp="1"/>
          </p:cNvSpPr>
          <p:nvPr>
            <p:ph type="sldNum" sz="quarter" idx="10"/>
          </p:nvPr>
        </p:nvSpPr>
        <p:spPr/>
        <p:txBody>
          <a:bodyPr/>
          <a:lstStyle/>
          <a:p>
            <a:fld id="{55F01EC2-001E-6047-9619-2D81F297CF95}" type="slidenum">
              <a:rPr lang="en-US" smtClean="0"/>
              <a:t>21</a:t>
            </a:fld>
            <a:endParaRPr lang="en-US"/>
          </a:p>
        </p:txBody>
      </p:sp>
    </p:spTree>
    <p:extLst>
      <p:ext uri="{BB962C8B-B14F-4D97-AF65-F5344CB8AC3E}">
        <p14:creationId xmlns:p14="http://schemas.microsoft.com/office/powerpoint/2010/main" val="40207604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look at how Content Strategy might fit into the bigger picture of a company’s marketing</a:t>
            </a:r>
            <a:r>
              <a:rPr lang="en-US" baseline="0" dirty="0" smtClean="0"/>
              <a:t> and messaging</a:t>
            </a:r>
            <a:endParaRPr lang="en-US" dirty="0" smtClean="0"/>
          </a:p>
          <a:p>
            <a:endParaRPr lang="en-US" dirty="0" smtClean="0"/>
          </a:p>
          <a:p>
            <a:r>
              <a:rPr lang="en-US" dirty="0" smtClean="0"/>
              <a:t>Paid</a:t>
            </a:r>
            <a:r>
              <a:rPr lang="en-US" baseline="0" dirty="0" smtClean="0"/>
              <a:t> vs. Owned – we’re mainly focused on the owned media here. But more and more paid and owned should work together to exemplify the brand story – a story that starts with the ad – continues to a website or a store and ends with a sale…</a:t>
            </a:r>
            <a:endParaRPr lang="en-US" dirty="0"/>
          </a:p>
        </p:txBody>
      </p:sp>
      <p:sp>
        <p:nvSpPr>
          <p:cNvPr id="4" name="Slide Number Placeholder 3"/>
          <p:cNvSpPr>
            <a:spLocks noGrp="1"/>
          </p:cNvSpPr>
          <p:nvPr>
            <p:ph type="sldNum" sz="quarter" idx="10"/>
          </p:nvPr>
        </p:nvSpPr>
        <p:spPr/>
        <p:txBody>
          <a:bodyPr/>
          <a:lstStyle/>
          <a:p>
            <a:fld id="{55F01EC2-001E-6047-9619-2D81F297CF95}" type="slidenum">
              <a:rPr lang="en-US" smtClean="0"/>
              <a:t>2</a:t>
            </a:fld>
            <a:endParaRPr lang="en-US"/>
          </a:p>
        </p:txBody>
      </p:sp>
    </p:spTree>
    <p:extLst>
      <p:ext uri="{BB962C8B-B14F-4D97-AF65-F5344CB8AC3E}">
        <p14:creationId xmlns:p14="http://schemas.microsoft.com/office/powerpoint/2010/main" val="13366013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Ben and Jerry’s social</a:t>
            </a:r>
            <a:r>
              <a:rPr lang="en-US" baseline="0" dirty="0" smtClean="0"/>
              <a:t> campaign called “</a:t>
            </a:r>
            <a:r>
              <a:rPr lang="en-US" baseline="0" dirty="0" err="1" smtClean="0"/>
              <a:t>CaptureEuphoria</a:t>
            </a:r>
            <a:r>
              <a:rPr lang="en-US" baseline="0" dirty="0" smtClean="0"/>
              <a:t>” had over 17,000 photo submissions. The value of CM is greater analytical insights that often far exceed the paid model provided, though an integrated approach </a:t>
            </a:r>
            <a:r>
              <a:rPr lang="en-US" baseline="0" dirty="0" smtClean="0">
                <a:sym typeface="Wingdings"/>
              </a:rPr>
              <a:t> paid supporting owned is the most effective</a:t>
            </a:r>
            <a:endParaRPr lang="en-US" dirty="0"/>
          </a:p>
        </p:txBody>
      </p:sp>
      <p:sp>
        <p:nvSpPr>
          <p:cNvPr id="4" name="Slide Number Placeholder 3"/>
          <p:cNvSpPr>
            <a:spLocks noGrp="1"/>
          </p:cNvSpPr>
          <p:nvPr>
            <p:ph type="sldNum" sz="quarter" idx="10"/>
          </p:nvPr>
        </p:nvSpPr>
        <p:spPr/>
        <p:txBody>
          <a:bodyPr/>
          <a:lstStyle/>
          <a:p>
            <a:fld id="{55F01EC2-001E-6047-9619-2D81F297CF95}" type="slidenum">
              <a:rPr lang="en-US" smtClean="0"/>
              <a:t>22</a:t>
            </a:fld>
            <a:endParaRPr lang="en-US"/>
          </a:p>
        </p:txBody>
      </p:sp>
    </p:spTree>
    <p:extLst>
      <p:ext uri="{BB962C8B-B14F-4D97-AF65-F5344CB8AC3E}">
        <p14:creationId xmlns:p14="http://schemas.microsoft.com/office/powerpoint/2010/main" val="34398916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really the main focus of XD</a:t>
            </a:r>
            <a:r>
              <a:rPr lang="en-US" baseline="0" dirty="0" smtClean="0"/>
              <a:t> – getting the user experience right</a:t>
            </a:r>
          </a:p>
          <a:p>
            <a:endParaRPr lang="en-US" baseline="0" dirty="0" smtClean="0"/>
          </a:p>
          <a:p>
            <a:r>
              <a:rPr lang="en-US" baseline="0" dirty="0" smtClean="0"/>
              <a:t>Working out the kinks of the core experience should precede and preempt any sort of grand content </a:t>
            </a:r>
            <a:r>
              <a:rPr lang="en-US" baseline="0" dirty="0" err="1" smtClean="0"/>
              <a:t>intiative</a:t>
            </a:r>
            <a:endParaRPr lang="en-US" dirty="0"/>
          </a:p>
        </p:txBody>
      </p:sp>
      <p:sp>
        <p:nvSpPr>
          <p:cNvPr id="4" name="Slide Number Placeholder 3"/>
          <p:cNvSpPr>
            <a:spLocks noGrp="1"/>
          </p:cNvSpPr>
          <p:nvPr>
            <p:ph type="sldNum" sz="quarter" idx="10"/>
          </p:nvPr>
        </p:nvSpPr>
        <p:spPr/>
        <p:txBody>
          <a:bodyPr/>
          <a:lstStyle/>
          <a:p>
            <a:fld id="{55F01EC2-001E-6047-9619-2D81F297CF95}" type="slidenum">
              <a:rPr lang="en-US" smtClean="0"/>
              <a:t>23</a:t>
            </a:fld>
            <a:endParaRPr lang="en-US"/>
          </a:p>
        </p:txBody>
      </p:sp>
    </p:spTree>
    <p:extLst>
      <p:ext uri="{BB962C8B-B14F-4D97-AF65-F5344CB8AC3E}">
        <p14:creationId xmlns:p14="http://schemas.microsoft.com/office/powerpoint/2010/main" val="3573296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Red Bull –</a:t>
            </a:r>
            <a:r>
              <a:rPr lang="en-US" baseline="0" dirty="0" smtClean="0"/>
              <a:t> the poster child for content marketing … their content factory is so successfully they are even selling their content to others through their Red Bull Content Pool</a:t>
            </a:r>
            <a:endParaRPr lang="en-US" dirty="0"/>
          </a:p>
        </p:txBody>
      </p:sp>
      <p:sp>
        <p:nvSpPr>
          <p:cNvPr id="4" name="Slide Number Placeholder 3"/>
          <p:cNvSpPr>
            <a:spLocks noGrp="1"/>
          </p:cNvSpPr>
          <p:nvPr>
            <p:ph type="sldNum" sz="quarter" idx="10"/>
          </p:nvPr>
        </p:nvSpPr>
        <p:spPr/>
        <p:txBody>
          <a:bodyPr/>
          <a:lstStyle/>
          <a:p>
            <a:fld id="{55F01EC2-001E-6047-9619-2D81F297CF95}" type="slidenum">
              <a:rPr lang="en-US" smtClean="0"/>
              <a:t>24</a:t>
            </a:fld>
            <a:endParaRPr lang="en-US"/>
          </a:p>
        </p:txBody>
      </p:sp>
    </p:spTree>
    <p:extLst>
      <p:ext uri="{BB962C8B-B14F-4D97-AF65-F5344CB8AC3E}">
        <p14:creationId xmlns:p14="http://schemas.microsoft.com/office/powerpoint/2010/main" val="35557789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Mountain</a:t>
            </a:r>
            <a:r>
              <a:rPr lang="en-US" baseline="0" dirty="0" smtClean="0"/>
              <a:t> Dew wanting to associate itself with skateboarding and avant-garde art in a new website green-</a:t>
            </a:r>
            <a:r>
              <a:rPr lang="en-US" baseline="0" dirty="0" err="1" smtClean="0"/>
              <a:t>label.com</a:t>
            </a:r>
            <a:endParaRPr lang="en-US" dirty="0"/>
          </a:p>
        </p:txBody>
      </p:sp>
      <p:sp>
        <p:nvSpPr>
          <p:cNvPr id="4" name="Slide Number Placeholder 3"/>
          <p:cNvSpPr>
            <a:spLocks noGrp="1"/>
          </p:cNvSpPr>
          <p:nvPr>
            <p:ph type="sldNum" sz="quarter" idx="10"/>
          </p:nvPr>
        </p:nvSpPr>
        <p:spPr/>
        <p:txBody>
          <a:bodyPr/>
          <a:lstStyle/>
          <a:p>
            <a:fld id="{55F01EC2-001E-6047-9619-2D81F297CF95}" type="slidenum">
              <a:rPr lang="en-US" smtClean="0"/>
              <a:t>26</a:t>
            </a:fld>
            <a:endParaRPr lang="en-US"/>
          </a:p>
        </p:txBody>
      </p:sp>
    </p:spTree>
    <p:extLst>
      <p:ext uri="{BB962C8B-B14F-4D97-AF65-F5344CB8AC3E}">
        <p14:creationId xmlns:p14="http://schemas.microsoft.com/office/powerpoint/2010/main" val="41785665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Zappos</a:t>
            </a:r>
            <a:r>
              <a:rPr lang="en-US" dirty="0" smtClean="0"/>
              <a:t> is great at this</a:t>
            </a:r>
            <a:endParaRPr lang="en-US" dirty="0"/>
          </a:p>
        </p:txBody>
      </p:sp>
      <p:sp>
        <p:nvSpPr>
          <p:cNvPr id="4" name="Slide Number Placeholder 3"/>
          <p:cNvSpPr>
            <a:spLocks noGrp="1"/>
          </p:cNvSpPr>
          <p:nvPr>
            <p:ph type="sldNum" sz="quarter" idx="10"/>
          </p:nvPr>
        </p:nvSpPr>
        <p:spPr/>
        <p:txBody>
          <a:bodyPr/>
          <a:lstStyle/>
          <a:p>
            <a:fld id="{55F01EC2-001E-6047-9619-2D81F297CF95}" type="slidenum">
              <a:rPr lang="en-US" smtClean="0"/>
              <a:t>27</a:t>
            </a:fld>
            <a:endParaRPr lang="en-US"/>
          </a:p>
        </p:txBody>
      </p:sp>
    </p:spTree>
    <p:extLst>
      <p:ext uri="{BB962C8B-B14F-4D97-AF65-F5344CB8AC3E}">
        <p14:creationId xmlns:p14="http://schemas.microsoft.com/office/powerpoint/2010/main" val="20662927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Brand communities are a way to </a:t>
            </a:r>
            <a:r>
              <a:rPr lang="en-US" smtClean="0"/>
              <a:t>engage without </a:t>
            </a:r>
            <a:r>
              <a:rPr lang="en-US" dirty="0" smtClean="0"/>
              <a:t>expressly</a:t>
            </a:r>
            <a:r>
              <a:rPr lang="en-US" baseline="0" dirty="0" smtClean="0"/>
              <a:t> trying to sell – stop screaming to buy and start helping to educate customers with content</a:t>
            </a:r>
            <a:endParaRPr lang="en-US" dirty="0"/>
          </a:p>
        </p:txBody>
      </p:sp>
      <p:sp>
        <p:nvSpPr>
          <p:cNvPr id="4" name="Slide Number Placeholder 3"/>
          <p:cNvSpPr>
            <a:spLocks noGrp="1"/>
          </p:cNvSpPr>
          <p:nvPr>
            <p:ph type="sldNum" sz="quarter" idx="10"/>
          </p:nvPr>
        </p:nvSpPr>
        <p:spPr/>
        <p:txBody>
          <a:bodyPr/>
          <a:lstStyle/>
          <a:p>
            <a:fld id="{55F01EC2-001E-6047-9619-2D81F297CF95}" type="slidenum">
              <a:rPr lang="en-US" smtClean="0"/>
              <a:t>28</a:t>
            </a:fld>
            <a:endParaRPr lang="en-US"/>
          </a:p>
        </p:txBody>
      </p:sp>
    </p:spTree>
    <p:extLst>
      <p:ext uri="{BB962C8B-B14F-4D97-AF65-F5344CB8AC3E}">
        <p14:creationId xmlns:p14="http://schemas.microsoft.com/office/powerpoint/2010/main" val="18969695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ABOVE THE REST WHEN THE TIME TO BUY IS NEAR</a:t>
            </a:r>
          </a:p>
          <a:p>
            <a:endParaRPr lang="en-US" dirty="0" smtClean="0"/>
          </a:p>
          <a:p>
            <a:r>
              <a:rPr lang="en-US" dirty="0" smtClean="0"/>
              <a:t>So how do you get there?</a:t>
            </a:r>
            <a:r>
              <a:rPr lang="en-US" baseline="0" dirty="0" smtClean="0"/>
              <a:t> To that place where your content exemplifies your brand and transcends your product to impart meaning that matters to the customer?</a:t>
            </a:r>
            <a:endParaRPr lang="en-US" dirty="0" smtClean="0"/>
          </a:p>
          <a:p>
            <a:endParaRPr lang="en-US" dirty="0" smtClean="0"/>
          </a:p>
          <a:p>
            <a:endParaRPr lang="en-US" dirty="0" smtClean="0"/>
          </a:p>
          <a:p>
            <a:r>
              <a:rPr lang="en-US" dirty="0" smtClean="0"/>
              <a:t>My</a:t>
            </a:r>
            <a:r>
              <a:rPr lang="en-US" baseline="0" dirty="0" smtClean="0"/>
              <a:t> favorite Content Strategy – no need for words except a CTA! – a little a bit of marketing – a lot of brand meaning through visual content – a nice hybrid approach </a:t>
            </a:r>
          </a:p>
          <a:p>
            <a:endParaRPr lang="en-US" baseline="0" dirty="0" smtClean="0"/>
          </a:p>
          <a:p>
            <a:r>
              <a:rPr lang="en-US" baseline="0" dirty="0" err="1" smtClean="0"/>
              <a:t>Enviro</a:t>
            </a:r>
            <a:r>
              <a:rPr lang="en-US" baseline="0" dirty="0" smtClean="0"/>
              <a:t> action alerts and product descriptions that often describe in elaborate detail where and how their products were made. It’s a depth of experience that creates great brand allegiance. Admittedly, not all commodity products can pull this off. Some customers just want fast, prompt service and clear purchase paths laid out for them. But for some brands, this sort of relationship building is key to create repeat customers and create differentiation in a sea of sameness</a:t>
            </a:r>
            <a:endParaRPr lang="en-US" dirty="0"/>
          </a:p>
        </p:txBody>
      </p:sp>
      <p:sp>
        <p:nvSpPr>
          <p:cNvPr id="4" name="Slide Number Placeholder 3"/>
          <p:cNvSpPr>
            <a:spLocks noGrp="1"/>
          </p:cNvSpPr>
          <p:nvPr>
            <p:ph type="sldNum" sz="quarter" idx="10"/>
          </p:nvPr>
        </p:nvSpPr>
        <p:spPr/>
        <p:txBody>
          <a:bodyPr/>
          <a:lstStyle/>
          <a:p>
            <a:fld id="{55F01EC2-001E-6047-9619-2D81F297CF95}" type="slidenum">
              <a:rPr lang="en-US" smtClean="0"/>
              <a:t>31</a:t>
            </a:fld>
            <a:endParaRPr lang="en-US"/>
          </a:p>
        </p:txBody>
      </p:sp>
    </p:spTree>
    <p:extLst>
      <p:ext uri="{BB962C8B-B14F-4D97-AF65-F5344CB8AC3E}">
        <p14:creationId xmlns:p14="http://schemas.microsoft.com/office/powerpoint/2010/main" val="10669947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dirty="0" smtClean="0"/>
              <a:t>Content pillars define the major themes and motifs of the brand</a:t>
            </a:r>
            <a:br>
              <a:rPr lang="en-US" dirty="0" smtClean="0"/>
            </a:br>
            <a:endParaRPr lang="en-US" dirty="0" smtClean="0"/>
          </a:p>
          <a:p>
            <a:r>
              <a:rPr lang="en-US" baseline="0" dirty="0" smtClean="0"/>
              <a:t>The things you are going to talk about ideally embedded within your pillars some suggestions of how you are going to talk about them – Not just sports – but extreme sports – and not just extreme sports, but man’s desire to live on the edge and conquer what once seemed unconquerable</a:t>
            </a:r>
            <a:endParaRPr lang="en-US" dirty="0"/>
          </a:p>
        </p:txBody>
      </p:sp>
      <p:sp>
        <p:nvSpPr>
          <p:cNvPr id="4" name="Slide Number Placeholder 3"/>
          <p:cNvSpPr>
            <a:spLocks noGrp="1"/>
          </p:cNvSpPr>
          <p:nvPr>
            <p:ph type="sldNum" sz="quarter" idx="10"/>
          </p:nvPr>
        </p:nvSpPr>
        <p:spPr/>
        <p:txBody>
          <a:bodyPr/>
          <a:lstStyle/>
          <a:p>
            <a:fld id="{55F01EC2-001E-6047-9619-2D81F297CF95}" type="slidenum">
              <a:rPr lang="en-US" smtClean="0"/>
              <a:t>33</a:t>
            </a:fld>
            <a:endParaRPr lang="en-US"/>
          </a:p>
        </p:txBody>
      </p:sp>
    </p:spTree>
    <p:extLst>
      <p:ext uri="{BB962C8B-B14F-4D97-AF65-F5344CB8AC3E}">
        <p14:creationId xmlns:p14="http://schemas.microsoft.com/office/powerpoint/2010/main" val="15829475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way</a:t>
            </a:r>
            <a:r>
              <a:rPr lang="en-US" baseline="0" dirty="0" smtClean="0"/>
              <a:t> is to create content pillars</a:t>
            </a:r>
            <a:endParaRPr lang="en-US" dirty="0"/>
          </a:p>
        </p:txBody>
      </p:sp>
      <p:sp>
        <p:nvSpPr>
          <p:cNvPr id="4" name="Slide Number Placeholder 3"/>
          <p:cNvSpPr>
            <a:spLocks noGrp="1"/>
          </p:cNvSpPr>
          <p:nvPr>
            <p:ph type="sldNum" sz="quarter" idx="10"/>
          </p:nvPr>
        </p:nvSpPr>
        <p:spPr/>
        <p:txBody>
          <a:bodyPr/>
          <a:lstStyle/>
          <a:p>
            <a:fld id="{55F01EC2-001E-6047-9619-2D81F297CF95}" type="slidenum">
              <a:rPr lang="en-US" smtClean="0"/>
              <a:t>34</a:t>
            </a:fld>
            <a:endParaRPr lang="en-US"/>
          </a:p>
        </p:txBody>
      </p:sp>
    </p:spTree>
    <p:extLst>
      <p:ext uri="{BB962C8B-B14F-4D97-AF65-F5344CB8AC3E}">
        <p14:creationId xmlns:p14="http://schemas.microsoft.com/office/powerpoint/2010/main" val="42550978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degree to which these pillars are concrete vs. abstract depends on the client and the extent to which they want to imbue meaning into the content they want to create. You can see this challenge in the differences between the blueprints samples that I provided. In the end, they should end up somewhere in the middle – actionable pillars that operate on two levels – topical and metaphorical so that they express brand meaning and are grounded enough in reality so that someone could reference them when they are tasked with creating brand content</a:t>
            </a:r>
            <a:endParaRPr lang="en-US" dirty="0"/>
          </a:p>
        </p:txBody>
      </p:sp>
      <p:sp>
        <p:nvSpPr>
          <p:cNvPr id="4" name="Slide Number Placeholder 3"/>
          <p:cNvSpPr>
            <a:spLocks noGrp="1"/>
          </p:cNvSpPr>
          <p:nvPr>
            <p:ph type="sldNum" sz="quarter" idx="10"/>
          </p:nvPr>
        </p:nvSpPr>
        <p:spPr/>
        <p:txBody>
          <a:bodyPr/>
          <a:lstStyle/>
          <a:p>
            <a:fld id="{55F01EC2-001E-6047-9619-2D81F297CF95}" type="slidenum">
              <a:rPr lang="en-US" smtClean="0"/>
              <a:t>35</a:t>
            </a:fld>
            <a:endParaRPr lang="en-US"/>
          </a:p>
        </p:txBody>
      </p:sp>
    </p:spTree>
    <p:extLst>
      <p:ext uri="{BB962C8B-B14F-4D97-AF65-F5344CB8AC3E}">
        <p14:creationId xmlns:p14="http://schemas.microsoft.com/office/powerpoint/2010/main" val="10263910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bubble can be applied to creating content experiences.</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Content marketing, branded content, native advertising, brand storytelling, sponsored content,  brand communities&gt;&gt;&gt;&gt; with the “traditional notions” of owned content – websites, blogs, microsites, and apps</a:t>
            </a:r>
          </a:p>
          <a:p>
            <a:endParaRPr lang="en-US" dirty="0"/>
          </a:p>
        </p:txBody>
      </p:sp>
      <p:sp>
        <p:nvSpPr>
          <p:cNvPr id="4" name="Slide Number Placeholder 3"/>
          <p:cNvSpPr>
            <a:spLocks noGrp="1"/>
          </p:cNvSpPr>
          <p:nvPr>
            <p:ph type="sldNum" sz="quarter" idx="10"/>
          </p:nvPr>
        </p:nvSpPr>
        <p:spPr/>
        <p:txBody>
          <a:bodyPr/>
          <a:lstStyle/>
          <a:p>
            <a:fld id="{55F01EC2-001E-6047-9619-2D81F297CF95}" type="slidenum">
              <a:rPr lang="en-US" smtClean="0"/>
              <a:t>3</a:t>
            </a:fld>
            <a:endParaRPr lang="en-US"/>
          </a:p>
        </p:txBody>
      </p:sp>
    </p:spTree>
    <p:extLst>
      <p:ext uri="{BB962C8B-B14F-4D97-AF65-F5344CB8AC3E}">
        <p14:creationId xmlns:p14="http://schemas.microsoft.com/office/powerpoint/2010/main" val="36928619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Nation voice – liberal voice for political change vs. Playboy liberal voice for sexual liberation &gt; within this context you have tone, which modulates based on the topic and what is appropriate for the circumstances</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55F01EC2-001E-6047-9619-2D81F297CF95}" type="slidenum">
              <a:rPr lang="en-US" smtClean="0"/>
              <a:t>37</a:t>
            </a:fld>
            <a:endParaRPr lang="en-US"/>
          </a:p>
        </p:txBody>
      </p:sp>
    </p:spTree>
    <p:extLst>
      <p:ext uri="{BB962C8B-B14F-4D97-AF65-F5344CB8AC3E}">
        <p14:creationId xmlns:p14="http://schemas.microsoft.com/office/powerpoint/2010/main" val="15931706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Healthy burgers</a:t>
            </a:r>
            <a:r>
              <a:rPr lang="en-US" baseline="0" dirty="0" smtClean="0"/>
              <a:t> are a revolutionary concept. What’s a pillar for Epic? Revolutionary Food? </a:t>
            </a:r>
            <a:endParaRPr lang="en-US" dirty="0"/>
          </a:p>
        </p:txBody>
      </p:sp>
      <p:sp>
        <p:nvSpPr>
          <p:cNvPr id="4" name="Slide Number Placeholder 3"/>
          <p:cNvSpPr>
            <a:spLocks noGrp="1"/>
          </p:cNvSpPr>
          <p:nvPr>
            <p:ph type="sldNum" sz="quarter" idx="10"/>
          </p:nvPr>
        </p:nvSpPr>
        <p:spPr/>
        <p:txBody>
          <a:bodyPr/>
          <a:lstStyle/>
          <a:p>
            <a:fld id="{55F01EC2-001E-6047-9619-2D81F297CF95}" type="slidenum">
              <a:rPr lang="en-US" smtClean="0"/>
              <a:t>39</a:t>
            </a:fld>
            <a:endParaRPr lang="en-US"/>
          </a:p>
        </p:txBody>
      </p:sp>
    </p:spTree>
    <p:extLst>
      <p:ext uri="{BB962C8B-B14F-4D97-AF65-F5344CB8AC3E}">
        <p14:creationId xmlns:p14="http://schemas.microsoft.com/office/powerpoint/2010/main" val="41200457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Harley Davidson brand has a strong voice and tone throughout its website. (brand community)</a:t>
            </a:r>
            <a:endParaRPr lang="en-US" dirty="0"/>
          </a:p>
        </p:txBody>
      </p:sp>
      <p:sp>
        <p:nvSpPr>
          <p:cNvPr id="4" name="Slide Number Placeholder 3"/>
          <p:cNvSpPr>
            <a:spLocks noGrp="1"/>
          </p:cNvSpPr>
          <p:nvPr>
            <p:ph type="sldNum" sz="quarter" idx="10"/>
          </p:nvPr>
        </p:nvSpPr>
        <p:spPr/>
        <p:txBody>
          <a:bodyPr/>
          <a:lstStyle/>
          <a:p>
            <a:fld id="{55F01EC2-001E-6047-9619-2D81F297CF95}" type="slidenum">
              <a:rPr lang="en-US" smtClean="0"/>
              <a:t>40</a:t>
            </a:fld>
            <a:endParaRPr lang="en-US"/>
          </a:p>
        </p:txBody>
      </p:sp>
    </p:spTree>
    <p:extLst>
      <p:ext uri="{BB962C8B-B14F-4D97-AF65-F5344CB8AC3E}">
        <p14:creationId xmlns:p14="http://schemas.microsoft.com/office/powerpoint/2010/main" val="8614888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Content strategists work with experience designers, copywriters, visual designers, SEO, and others to bring all those senses to life and ultimately, hopefully,</a:t>
            </a:r>
            <a:r>
              <a:rPr lang="en-US" baseline="0" dirty="0" smtClean="0"/>
              <a:t> </a:t>
            </a:r>
            <a:r>
              <a:rPr lang="en-US" dirty="0" smtClean="0"/>
              <a:t>keep customers satisfied and engaged with the brand which should lead to repeat purchases</a:t>
            </a:r>
            <a:r>
              <a:rPr lang="en-US" baseline="0" dirty="0" smtClean="0"/>
              <a:t> and the acquisition of new customers</a:t>
            </a:r>
            <a:endParaRPr lang="en-US" dirty="0"/>
          </a:p>
        </p:txBody>
      </p:sp>
      <p:sp>
        <p:nvSpPr>
          <p:cNvPr id="4" name="Slide Number Placeholder 3"/>
          <p:cNvSpPr>
            <a:spLocks noGrp="1"/>
          </p:cNvSpPr>
          <p:nvPr>
            <p:ph type="sldNum" sz="quarter" idx="10"/>
          </p:nvPr>
        </p:nvSpPr>
        <p:spPr/>
        <p:txBody>
          <a:bodyPr/>
          <a:lstStyle/>
          <a:p>
            <a:fld id="{55F01EC2-001E-6047-9619-2D81F297CF95}" type="slidenum">
              <a:rPr lang="en-US" smtClean="0"/>
              <a:t>41</a:t>
            </a:fld>
            <a:endParaRPr lang="en-US"/>
          </a:p>
        </p:txBody>
      </p:sp>
    </p:spTree>
    <p:extLst>
      <p:ext uri="{BB962C8B-B14F-4D97-AF65-F5344CB8AC3E}">
        <p14:creationId xmlns:p14="http://schemas.microsoft.com/office/powerpoint/2010/main" val="37431597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Positioning by Al </a:t>
            </a:r>
            <a:r>
              <a:rPr lang="en-US" dirty="0" err="1" smtClean="0"/>
              <a:t>Ries</a:t>
            </a:r>
            <a:endParaRPr lang="en-US" dirty="0" smtClean="0"/>
          </a:p>
          <a:p>
            <a:r>
              <a:rPr lang="en-US" dirty="0" smtClean="0"/>
              <a:t>Story Wars</a:t>
            </a:r>
            <a:r>
              <a:rPr lang="en-US" baseline="0" dirty="0" smtClean="0"/>
              <a:t> by Jonah Sachs</a:t>
            </a:r>
          </a:p>
          <a:p>
            <a:r>
              <a:rPr lang="en-US" baseline="0" dirty="0" smtClean="0"/>
              <a:t>Brand Media Strategy by Anthony Young</a:t>
            </a:r>
          </a:p>
          <a:p>
            <a:r>
              <a:rPr lang="en-US" baseline="0" dirty="0" smtClean="0"/>
              <a:t>60 Minute Brand Strategist by </a:t>
            </a:r>
            <a:r>
              <a:rPr lang="en-US" baseline="0" dirty="0" err="1" smtClean="0"/>
              <a:t>Idris</a:t>
            </a:r>
            <a:r>
              <a:rPr lang="en-US" baseline="0" dirty="0" smtClean="0"/>
              <a:t> </a:t>
            </a:r>
            <a:r>
              <a:rPr lang="en-US" baseline="0" dirty="0" err="1" smtClean="0"/>
              <a:t>Mootee</a:t>
            </a:r>
            <a:endParaRPr lang="en-US" baseline="0" dirty="0" smtClean="0"/>
          </a:p>
          <a:p>
            <a:r>
              <a:rPr lang="en-US" baseline="0" dirty="0" smtClean="0"/>
              <a:t>Kellogg on Branding</a:t>
            </a:r>
          </a:p>
          <a:p>
            <a:r>
              <a:rPr lang="en-US" baseline="0" dirty="0" smtClean="0"/>
              <a:t>Kellogg on Marketing</a:t>
            </a:r>
            <a:endParaRPr lang="en-US" dirty="0"/>
          </a:p>
        </p:txBody>
      </p:sp>
      <p:sp>
        <p:nvSpPr>
          <p:cNvPr id="4" name="Slide Number Placeholder 3"/>
          <p:cNvSpPr>
            <a:spLocks noGrp="1"/>
          </p:cNvSpPr>
          <p:nvPr>
            <p:ph type="sldNum" sz="quarter" idx="10"/>
          </p:nvPr>
        </p:nvSpPr>
        <p:spPr/>
        <p:txBody>
          <a:bodyPr/>
          <a:lstStyle/>
          <a:p>
            <a:fld id="{55F01EC2-001E-6047-9619-2D81F297CF95}" type="slidenum">
              <a:rPr lang="en-US" smtClean="0"/>
              <a:t>42</a:t>
            </a:fld>
            <a:endParaRPr lang="en-US"/>
          </a:p>
        </p:txBody>
      </p:sp>
    </p:spTree>
    <p:extLst>
      <p:ext uri="{BB962C8B-B14F-4D97-AF65-F5344CB8AC3E}">
        <p14:creationId xmlns:p14="http://schemas.microsoft.com/office/powerpoint/2010/main" val="35880029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Letting</a:t>
            </a:r>
            <a:r>
              <a:rPr lang="en-US" baseline="0" dirty="0" smtClean="0"/>
              <a:t> Go of the Words by Ginny </a:t>
            </a:r>
            <a:r>
              <a:rPr lang="en-US" baseline="0" dirty="0" err="1" smtClean="0"/>
              <a:t>Redish</a:t>
            </a:r>
            <a:endParaRPr lang="en-US" baseline="0" dirty="0" smtClean="0"/>
          </a:p>
          <a:p>
            <a:r>
              <a:rPr lang="en-US" baseline="0" dirty="0" smtClean="0"/>
              <a:t>Content Rules by Ann Handley</a:t>
            </a:r>
          </a:p>
          <a:p>
            <a:r>
              <a:rPr lang="en-US" baseline="0" dirty="0" smtClean="0"/>
              <a:t>Content Strategy by Kristina Halverson</a:t>
            </a:r>
          </a:p>
          <a:p>
            <a:r>
              <a:rPr lang="en-US" baseline="0" dirty="0" smtClean="0"/>
              <a:t>Clout by Coleen Jones</a:t>
            </a:r>
          </a:p>
          <a:p>
            <a:r>
              <a:rPr lang="en-US" baseline="0" dirty="0" smtClean="0"/>
              <a:t>The Web Content Strategist’s Bible by Richard Sheffield</a:t>
            </a:r>
          </a:p>
          <a:p>
            <a:r>
              <a:rPr lang="en-US" baseline="0" dirty="0" smtClean="0"/>
              <a:t>Content Strategy for Mobile by Karen </a:t>
            </a:r>
            <a:r>
              <a:rPr lang="en-US" baseline="0" dirty="0" err="1" smtClean="0"/>
              <a:t>McGrane</a:t>
            </a:r>
            <a:endParaRPr lang="en-US" baseline="0" dirty="0" smtClean="0"/>
          </a:p>
          <a:p>
            <a:r>
              <a:rPr lang="en-US" baseline="0" dirty="0" smtClean="0"/>
              <a:t>Content Strategy at Work by Margot </a:t>
            </a:r>
            <a:r>
              <a:rPr lang="en-US" baseline="0" dirty="0" err="1" smtClean="0"/>
              <a:t>Bloomstein</a:t>
            </a:r>
            <a:endParaRPr lang="en-US" baseline="0" dirty="0" smtClean="0"/>
          </a:p>
          <a:p>
            <a:r>
              <a:rPr lang="en-US" baseline="0" dirty="0" smtClean="0"/>
              <a:t>Content Everywhere by Sarah </a:t>
            </a:r>
            <a:r>
              <a:rPr lang="en-US" baseline="0" dirty="0" err="1" smtClean="0"/>
              <a:t>Wachter</a:t>
            </a:r>
            <a:r>
              <a:rPr lang="en-US" baseline="0" dirty="0" smtClean="0"/>
              <a:t>-Boettcher</a:t>
            </a:r>
          </a:p>
          <a:p>
            <a:endParaRPr lang="en-US" dirty="0"/>
          </a:p>
        </p:txBody>
      </p:sp>
      <p:sp>
        <p:nvSpPr>
          <p:cNvPr id="4" name="Slide Number Placeholder 3"/>
          <p:cNvSpPr>
            <a:spLocks noGrp="1"/>
          </p:cNvSpPr>
          <p:nvPr>
            <p:ph type="sldNum" sz="quarter" idx="10"/>
          </p:nvPr>
        </p:nvSpPr>
        <p:spPr/>
        <p:txBody>
          <a:bodyPr/>
          <a:lstStyle/>
          <a:p>
            <a:fld id="{55F01EC2-001E-6047-9619-2D81F297CF95}" type="slidenum">
              <a:rPr lang="en-US" smtClean="0"/>
              <a:t>43</a:t>
            </a:fld>
            <a:endParaRPr lang="en-US"/>
          </a:p>
        </p:txBody>
      </p:sp>
    </p:spTree>
    <p:extLst>
      <p:ext uri="{BB962C8B-B14F-4D97-AF65-F5344CB8AC3E}">
        <p14:creationId xmlns:p14="http://schemas.microsoft.com/office/powerpoint/2010/main" val="5067614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 GOOD CS HELPS INFORM DESIGN CHOICES with an understanding of the amount of content, the types of content,</a:t>
            </a:r>
            <a:r>
              <a:rPr lang="en-US" baseline="0" dirty="0" smtClean="0"/>
              <a:t> and the disposition of that content – usable, findable, engaging, brand-aligned…</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But long before creation and implementation a CS can help lay the strategic foundation for what will be created by working upstream with brand strategists and stakeholders to define the ground rules, guard rails, guidelines, and themes that a brand will talk about</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CS informing design is mostly what</a:t>
            </a:r>
            <a:r>
              <a:rPr lang="en-US" baseline="0" dirty="0" smtClean="0"/>
              <a:t> we are dealing with on the day-to-day, but from a more strategic vantage point we  should be considering how to translate brand meaning into content that consumers can relate to</a:t>
            </a:r>
          </a:p>
          <a:p>
            <a:endParaRPr lang="en-US" baseline="0" dirty="0" smtClean="0"/>
          </a:p>
          <a:p>
            <a:r>
              <a:rPr lang="en-US" baseline="0" dirty="0" smtClean="0"/>
              <a:t>THIS IS REALLY THE FOCUS OF TODAY’S CONVERSATION – the type of content that can do that…</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55F01EC2-001E-6047-9619-2D81F297CF95}" type="slidenum">
              <a:rPr lang="en-US" smtClean="0"/>
              <a:t>4</a:t>
            </a:fld>
            <a:endParaRPr lang="en-US"/>
          </a:p>
        </p:txBody>
      </p:sp>
    </p:spTree>
    <p:extLst>
      <p:ext uri="{BB962C8B-B14F-4D97-AF65-F5344CB8AC3E}">
        <p14:creationId xmlns:p14="http://schemas.microsoft.com/office/powerpoint/2010/main" val="4125550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Starbucks – not a coffee shop,</a:t>
            </a:r>
            <a:r>
              <a:rPr lang="en-US" baseline="0" dirty="0" smtClean="0"/>
              <a:t> but a “third place”</a:t>
            </a:r>
            <a:endParaRPr lang="en-US" dirty="0"/>
          </a:p>
        </p:txBody>
      </p:sp>
      <p:sp>
        <p:nvSpPr>
          <p:cNvPr id="4" name="Slide Number Placeholder 3"/>
          <p:cNvSpPr>
            <a:spLocks noGrp="1"/>
          </p:cNvSpPr>
          <p:nvPr>
            <p:ph type="sldNum" sz="quarter" idx="10"/>
          </p:nvPr>
        </p:nvSpPr>
        <p:spPr/>
        <p:txBody>
          <a:bodyPr/>
          <a:lstStyle/>
          <a:p>
            <a:fld id="{55F01EC2-001E-6047-9619-2D81F297CF95}" type="slidenum">
              <a:rPr lang="en-US" smtClean="0"/>
              <a:t>5</a:t>
            </a:fld>
            <a:endParaRPr lang="en-US"/>
          </a:p>
        </p:txBody>
      </p:sp>
    </p:spTree>
    <p:extLst>
      <p:ext uri="{BB962C8B-B14F-4D97-AF65-F5344CB8AC3E}">
        <p14:creationId xmlns:p14="http://schemas.microsoft.com/office/powerpoint/2010/main" val="7790216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Brand consultant in Perth,</a:t>
            </a:r>
            <a:r>
              <a:rPr lang="en-US" baseline="0" dirty="0" smtClean="0"/>
              <a:t> Australia a strong  advocate for storytelling over interruption marketing – for educating consumers instead of screaming the latest deal at them. (both approaches still have their place depending on the context)</a:t>
            </a:r>
          </a:p>
          <a:p>
            <a:endParaRPr lang="en-US" baseline="0" dirty="0" smtClean="0"/>
          </a:p>
          <a:p>
            <a:r>
              <a:rPr lang="en-US" baseline="0" dirty="0" smtClean="0"/>
              <a:t>Aegis, Story Worldwide, and to some extent </a:t>
            </a:r>
            <a:r>
              <a:rPr lang="en-US" baseline="0" dirty="0" err="1" smtClean="0"/>
              <a:t>Digitas</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55F01EC2-001E-6047-9619-2D81F297CF95}" type="slidenum">
              <a:rPr lang="en-US" smtClean="0"/>
              <a:t>6</a:t>
            </a:fld>
            <a:endParaRPr lang="en-US"/>
          </a:p>
        </p:txBody>
      </p:sp>
    </p:spTree>
    <p:extLst>
      <p:ext uri="{BB962C8B-B14F-4D97-AF65-F5344CB8AC3E}">
        <p14:creationId xmlns:p14="http://schemas.microsoft.com/office/powerpoint/2010/main" val="27995849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 just a shoe – but</a:t>
            </a:r>
            <a:r>
              <a:rPr lang="en-US" baseline="0" dirty="0" smtClean="0"/>
              <a:t> it’s become so much more with branding</a:t>
            </a:r>
          </a:p>
          <a:p>
            <a:endParaRPr lang="en-US" baseline="0" dirty="0" smtClean="0"/>
          </a:p>
          <a:p>
            <a:r>
              <a:rPr lang="en-US" baseline="0" dirty="0" smtClean="0"/>
              <a:t>Stories about the human spirit, transformation, climbing the mountain, reaching the top</a:t>
            </a:r>
          </a:p>
          <a:p>
            <a:endParaRPr lang="en-US" baseline="0" dirty="0" smtClean="0"/>
          </a:p>
          <a:p>
            <a:r>
              <a:rPr lang="en-US" baseline="0" dirty="0" smtClean="0"/>
              <a:t>Capturing the essence of why a company got into the business in the first place – like I said, an approach beyond just barking out 50% Off deals</a:t>
            </a:r>
            <a:endParaRPr lang="en-US" dirty="0"/>
          </a:p>
        </p:txBody>
      </p:sp>
      <p:sp>
        <p:nvSpPr>
          <p:cNvPr id="4" name="Slide Number Placeholder 3"/>
          <p:cNvSpPr>
            <a:spLocks noGrp="1"/>
          </p:cNvSpPr>
          <p:nvPr>
            <p:ph type="sldNum" sz="quarter" idx="10"/>
          </p:nvPr>
        </p:nvSpPr>
        <p:spPr/>
        <p:txBody>
          <a:bodyPr/>
          <a:lstStyle/>
          <a:p>
            <a:fld id="{55F01EC2-001E-6047-9619-2D81F297CF95}" type="slidenum">
              <a:rPr lang="en-US" smtClean="0"/>
              <a:t>7</a:t>
            </a:fld>
            <a:endParaRPr lang="en-US"/>
          </a:p>
        </p:txBody>
      </p:sp>
    </p:spTree>
    <p:extLst>
      <p:ext uri="{BB962C8B-B14F-4D97-AF65-F5344CB8AC3E}">
        <p14:creationId xmlns:p14="http://schemas.microsoft.com/office/powerpoint/2010/main" val="4287523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Brand meaning and value can be expressed in lots of ways, many quantifiably more valuable than content… service, price points, location, quality of a product, design of a product, trustworthiness of a product, etc…</a:t>
            </a:r>
            <a:endParaRPr lang="en-US" dirty="0"/>
          </a:p>
        </p:txBody>
      </p:sp>
      <p:sp>
        <p:nvSpPr>
          <p:cNvPr id="4" name="Slide Number Placeholder 3"/>
          <p:cNvSpPr>
            <a:spLocks noGrp="1"/>
          </p:cNvSpPr>
          <p:nvPr>
            <p:ph type="sldNum" sz="quarter" idx="10"/>
          </p:nvPr>
        </p:nvSpPr>
        <p:spPr/>
        <p:txBody>
          <a:bodyPr/>
          <a:lstStyle/>
          <a:p>
            <a:fld id="{55F01EC2-001E-6047-9619-2D81F297CF95}" type="slidenum">
              <a:rPr lang="en-US" smtClean="0"/>
              <a:t>8</a:t>
            </a:fld>
            <a:endParaRPr lang="en-US"/>
          </a:p>
        </p:txBody>
      </p:sp>
    </p:spTree>
    <p:extLst>
      <p:ext uri="{BB962C8B-B14F-4D97-AF65-F5344CB8AC3E}">
        <p14:creationId xmlns:p14="http://schemas.microsoft.com/office/powerpoint/2010/main" val="4729355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a:t>
            </a:r>
            <a:r>
              <a:rPr lang="en-US" baseline="0" dirty="0" smtClean="0"/>
              <a:t> a hamburger is more than a hamburger. When a shoe is more than a shoe .. </a:t>
            </a:r>
            <a:r>
              <a:rPr lang="en-US" dirty="0" smtClean="0"/>
              <a:t>Content might</a:t>
            </a:r>
            <a:r>
              <a:rPr lang="en-US" baseline="0" dirty="0" smtClean="0"/>
              <a:t> be viewed as the meta-representation of the brand </a:t>
            </a:r>
            <a:endParaRPr lang="en-US" dirty="0"/>
          </a:p>
        </p:txBody>
      </p:sp>
      <p:sp>
        <p:nvSpPr>
          <p:cNvPr id="4" name="Slide Number Placeholder 3"/>
          <p:cNvSpPr>
            <a:spLocks noGrp="1"/>
          </p:cNvSpPr>
          <p:nvPr>
            <p:ph type="sldNum" sz="quarter" idx="10"/>
          </p:nvPr>
        </p:nvSpPr>
        <p:spPr/>
        <p:txBody>
          <a:bodyPr/>
          <a:lstStyle/>
          <a:p>
            <a:fld id="{55F01EC2-001E-6047-9619-2D81F297CF95}" type="slidenum">
              <a:rPr lang="en-US" smtClean="0"/>
              <a:t>9</a:t>
            </a:fld>
            <a:endParaRPr lang="en-US"/>
          </a:p>
        </p:txBody>
      </p:sp>
    </p:spTree>
    <p:extLst>
      <p:ext uri="{BB962C8B-B14F-4D97-AF65-F5344CB8AC3E}">
        <p14:creationId xmlns:p14="http://schemas.microsoft.com/office/powerpoint/2010/main" val="27657972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A169C7F-E38D-D446-8C43-F7A53F1D519B}" type="datetimeFigureOut">
              <a:rPr lang="en-US" smtClean="0"/>
              <a:t>10/16/13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7E9131-F7FA-DE4B-B15A-DAEADD427CF2}" type="slidenum">
              <a:rPr lang="en-US" smtClean="0"/>
              <a:t>‹#›</a:t>
            </a:fld>
            <a:endParaRPr lang="en-US"/>
          </a:p>
        </p:txBody>
      </p:sp>
    </p:spTree>
    <p:extLst>
      <p:ext uri="{BB962C8B-B14F-4D97-AF65-F5344CB8AC3E}">
        <p14:creationId xmlns:p14="http://schemas.microsoft.com/office/powerpoint/2010/main" val="11348652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169C7F-E38D-D446-8C43-F7A53F1D519B}" type="datetimeFigureOut">
              <a:rPr lang="en-US" smtClean="0"/>
              <a:t>10/16/13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7E9131-F7FA-DE4B-B15A-DAEADD427CF2}" type="slidenum">
              <a:rPr lang="en-US" smtClean="0"/>
              <a:t>‹#›</a:t>
            </a:fld>
            <a:endParaRPr lang="en-US"/>
          </a:p>
        </p:txBody>
      </p:sp>
    </p:spTree>
    <p:extLst>
      <p:ext uri="{BB962C8B-B14F-4D97-AF65-F5344CB8AC3E}">
        <p14:creationId xmlns:p14="http://schemas.microsoft.com/office/powerpoint/2010/main" val="40234796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169C7F-E38D-D446-8C43-F7A53F1D519B}" type="datetimeFigureOut">
              <a:rPr lang="en-US" smtClean="0"/>
              <a:t>10/16/13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7E9131-F7FA-DE4B-B15A-DAEADD427CF2}" type="slidenum">
              <a:rPr lang="en-US" smtClean="0"/>
              <a:t>‹#›</a:t>
            </a:fld>
            <a:endParaRPr lang="en-US"/>
          </a:p>
        </p:txBody>
      </p:sp>
    </p:spTree>
    <p:extLst>
      <p:ext uri="{BB962C8B-B14F-4D97-AF65-F5344CB8AC3E}">
        <p14:creationId xmlns:p14="http://schemas.microsoft.com/office/powerpoint/2010/main" val="33618037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169C7F-E38D-D446-8C43-F7A53F1D519B}" type="datetimeFigureOut">
              <a:rPr lang="en-US" smtClean="0"/>
              <a:t>10/16/13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7E9131-F7FA-DE4B-B15A-DAEADD427CF2}" type="slidenum">
              <a:rPr lang="en-US" smtClean="0"/>
              <a:t>‹#›</a:t>
            </a:fld>
            <a:endParaRPr lang="en-US"/>
          </a:p>
        </p:txBody>
      </p:sp>
    </p:spTree>
    <p:extLst>
      <p:ext uri="{BB962C8B-B14F-4D97-AF65-F5344CB8AC3E}">
        <p14:creationId xmlns:p14="http://schemas.microsoft.com/office/powerpoint/2010/main" val="15285990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A169C7F-E38D-D446-8C43-F7A53F1D519B}" type="datetimeFigureOut">
              <a:rPr lang="en-US" smtClean="0"/>
              <a:t>10/16/13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7E9131-F7FA-DE4B-B15A-DAEADD427CF2}" type="slidenum">
              <a:rPr lang="en-US" smtClean="0"/>
              <a:t>‹#›</a:t>
            </a:fld>
            <a:endParaRPr lang="en-US"/>
          </a:p>
        </p:txBody>
      </p:sp>
    </p:spTree>
    <p:extLst>
      <p:ext uri="{BB962C8B-B14F-4D97-AF65-F5344CB8AC3E}">
        <p14:creationId xmlns:p14="http://schemas.microsoft.com/office/powerpoint/2010/main" val="9283367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A169C7F-E38D-D446-8C43-F7A53F1D519B}" type="datetimeFigureOut">
              <a:rPr lang="en-US" smtClean="0"/>
              <a:t>10/16/13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7E9131-F7FA-DE4B-B15A-DAEADD427CF2}" type="slidenum">
              <a:rPr lang="en-US" smtClean="0"/>
              <a:t>‹#›</a:t>
            </a:fld>
            <a:endParaRPr lang="en-US"/>
          </a:p>
        </p:txBody>
      </p:sp>
    </p:spTree>
    <p:extLst>
      <p:ext uri="{BB962C8B-B14F-4D97-AF65-F5344CB8AC3E}">
        <p14:creationId xmlns:p14="http://schemas.microsoft.com/office/powerpoint/2010/main" val="25185808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A169C7F-E38D-D446-8C43-F7A53F1D519B}" type="datetimeFigureOut">
              <a:rPr lang="en-US" smtClean="0"/>
              <a:t>10/16/13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77E9131-F7FA-DE4B-B15A-DAEADD427CF2}" type="slidenum">
              <a:rPr lang="en-US" smtClean="0"/>
              <a:t>‹#›</a:t>
            </a:fld>
            <a:endParaRPr lang="en-US"/>
          </a:p>
        </p:txBody>
      </p:sp>
    </p:spTree>
    <p:extLst>
      <p:ext uri="{BB962C8B-B14F-4D97-AF65-F5344CB8AC3E}">
        <p14:creationId xmlns:p14="http://schemas.microsoft.com/office/powerpoint/2010/main" val="29021934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A169C7F-E38D-D446-8C43-F7A53F1D519B}" type="datetimeFigureOut">
              <a:rPr lang="en-US" smtClean="0"/>
              <a:t>10/16/13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77E9131-F7FA-DE4B-B15A-DAEADD427CF2}" type="slidenum">
              <a:rPr lang="en-US" smtClean="0"/>
              <a:t>‹#›</a:t>
            </a:fld>
            <a:endParaRPr lang="en-US"/>
          </a:p>
        </p:txBody>
      </p:sp>
    </p:spTree>
    <p:extLst>
      <p:ext uri="{BB962C8B-B14F-4D97-AF65-F5344CB8AC3E}">
        <p14:creationId xmlns:p14="http://schemas.microsoft.com/office/powerpoint/2010/main" val="29938531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169C7F-E38D-D446-8C43-F7A53F1D519B}" type="datetimeFigureOut">
              <a:rPr lang="en-US" smtClean="0"/>
              <a:t>10/16/13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77E9131-F7FA-DE4B-B15A-DAEADD427CF2}" type="slidenum">
              <a:rPr lang="en-US" smtClean="0"/>
              <a:t>‹#›</a:t>
            </a:fld>
            <a:endParaRPr lang="en-US"/>
          </a:p>
        </p:txBody>
      </p:sp>
    </p:spTree>
    <p:extLst>
      <p:ext uri="{BB962C8B-B14F-4D97-AF65-F5344CB8AC3E}">
        <p14:creationId xmlns:p14="http://schemas.microsoft.com/office/powerpoint/2010/main" val="10287762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A169C7F-E38D-D446-8C43-F7A53F1D519B}" type="datetimeFigureOut">
              <a:rPr lang="en-US" smtClean="0"/>
              <a:t>10/16/13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7E9131-F7FA-DE4B-B15A-DAEADD427CF2}" type="slidenum">
              <a:rPr lang="en-US" smtClean="0"/>
              <a:t>‹#›</a:t>
            </a:fld>
            <a:endParaRPr lang="en-US"/>
          </a:p>
        </p:txBody>
      </p:sp>
    </p:spTree>
    <p:extLst>
      <p:ext uri="{BB962C8B-B14F-4D97-AF65-F5344CB8AC3E}">
        <p14:creationId xmlns:p14="http://schemas.microsoft.com/office/powerpoint/2010/main" val="24307330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A169C7F-E38D-D446-8C43-F7A53F1D519B}" type="datetimeFigureOut">
              <a:rPr lang="en-US" smtClean="0"/>
              <a:t>10/16/13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7E9131-F7FA-DE4B-B15A-DAEADD427CF2}" type="slidenum">
              <a:rPr lang="en-US" smtClean="0"/>
              <a:t>‹#›</a:t>
            </a:fld>
            <a:endParaRPr lang="en-US"/>
          </a:p>
        </p:txBody>
      </p:sp>
    </p:spTree>
    <p:extLst>
      <p:ext uri="{BB962C8B-B14F-4D97-AF65-F5344CB8AC3E}">
        <p14:creationId xmlns:p14="http://schemas.microsoft.com/office/powerpoint/2010/main" val="167829467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169C7F-E38D-D446-8C43-F7A53F1D519B}" type="datetimeFigureOut">
              <a:rPr lang="en-US" smtClean="0"/>
              <a:t>10/16/13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7E9131-F7FA-DE4B-B15A-DAEADD427CF2}" type="slidenum">
              <a:rPr lang="en-US" smtClean="0"/>
              <a:t>‹#›</a:t>
            </a:fld>
            <a:endParaRPr lang="en-US"/>
          </a:p>
        </p:txBody>
      </p:sp>
    </p:spTree>
    <p:extLst>
      <p:ext uri="{BB962C8B-B14F-4D97-AF65-F5344CB8AC3E}">
        <p14:creationId xmlns:p14="http://schemas.microsoft.com/office/powerpoint/2010/main" val="642272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3.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4.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5.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6.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7.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8.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9.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0.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1.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2.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3.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4.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5.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tif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7.tif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8.tif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9.tif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tif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2.tif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3.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4.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5.jpg"/></Relationships>
</file>

<file path=ppt/slides/_rels/slide38.xml.rels><?xml version="1.0" encoding="UTF-8" standalone="yes"?>
<Relationships xmlns="http://schemas.openxmlformats.org/package/2006/relationships"><Relationship Id="rId3" Type="http://schemas.openxmlformats.org/officeDocument/2006/relationships/image" Target="../media/image37.jpg"/><Relationship Id="rId4" Type="http://schemas.openxmlformats.org/officeDocument/2006/relationships/image" Target="../media/image38.jpg"/><Relationship Id="rId1" Type="http://schemas.openxmlformats.org/officeDocument/2006/relationships/slideLayout" Target="../slideLayouts/slideLayout2.xml"/><Relationship Id="rId2" Type="http://schemas.openxmlformats.org/officeDocument/2006/relationships/image" Target="../media/image36.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9.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40.tif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41.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4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5" Type="http://schemas.openxmlformats.org/officeDocument/2006/relationships/image" Target="../media/image7.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5"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8.jpe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Content Strategy 101</a:t>
            </a:r>
            <a:endParaRPr lang="en-US" dirty="0"/>
          </a:p>
        </p:txBody>
      </p:sp>
      <p:sp>
        <p:nvSpPr>
          <p:cNvPr id="3" name="Subtitle 2"/>
          <p:cNvSpPr>
            <a:spLocks noGrp="1"/>
          </p:cNvSpPr>
          <p:nvPr>
            <p:ph type="subTitle" idx="1"/>
          </p:nvPr>
        </p:nvSpPr>
        <p:spPr/>
        <p:txBody>
          <a:bodyPr/>
          <a:lstStyle/>
          <a:p>
            <a:r>
              <a:rPr lang="en-US" dirty="0" smtClean="0"/>
              <a:t>Brand Content Pillars </a:t>
            </a:r>
          </a:p>
          <a:p>
            <a:r>
              <a:rPr lang="en-US" dirty="0" smtClean="0"/>
              <a:t>Voice &amp; Tone</a:t>
            </a:r>
            <a:endParaRPr lang="en-US" dirty="0"/>
          </a:p>
        </p:txBody>
      </p:sp>
    </p:spTree>
    <p:extLst>
      <p:ext uri="{BB962C8B-B14F-4D97-AF65-F5344CB8AC3E}">
        <p14:creationId xmlns:p14="http://schemas.microsoft.com/office/powerpoint/2010/main" val="211273387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ountain-monk.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726222" cy="6881302"/>
          </a:xfrm>
          <a:prstGeom prst="rect">
            <a:avLst/>
          </a:prstGeom>
        </p:spPr>
      </p:pic>
      <p:sp>
        <p:nvSpPr>
          <p:cNvPr id="2" name="Title 1"/>
          <p:cNvSpPr>
            <a:spLocks noGrp="1"/>
          </p:cNvSpPr>
          <p:nvPr>
            <p:ph type="title"/>
          </p:nvPr>
        </p:nvSpPr>
        <p:spPr>
          <a:xfrm>
            <a:off x="118168" y="325428"/>
            <a:ext cx="5265112" cy="1853287"/>
          </a:xfrm>
        </p:spPr>
        <p:txBody>
          <a:bodyPr>
            <a:normAutofit fontScale="90000"/>
          </a:bodyPr>
          <a:lstStyle/>
          <a:p>
            <a:r>
              <a:rPr lang="en-US" dirty="0" smtClean="0"/>
              <a:t>A CS can help a business translate brand meaning into content</a:t>
            </a:r>
            <a:endParaRPr lang="en-US" dirty="0"/>
          </a:p>
        </p:txBody>
      </p:sp>
    </p:spTree>
    <p:extLst>
      <p:ext uri="{BB962C8B-B14F-4D97-AF65-F5344CB8AC3E}">
        <p14:creationId xmlns:p14="http://schemas.microsoft.com/office/powerpoint/2010/main" val="48029498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pen-forum.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2" y="29536"/>
            <a:ext cx="9803411" cy="6828464"/>
          </a:xfrm>
          <a:prstGeom prst="rect">
            <a:avLst/>
          </a:prstGeom>
        </p:spPr>
      </p:pic>
    </p:spTree>
    <p:extLst>
      <p:ext uri="{BB962C8B-B14F-4D97-AF65-F5344CB8AC3E}">
        <p14:creationId xmlns:p14="http://schemas.microsoft.com/office/powerpoint/2010/main" val="161224596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4" name="Picture 3" descr="adrenalist.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952914" cy="6858000"/>
          </a:xfrm>
          <a:prstGeom prst="rect">
            <a:avLst/>
          </a:prstGeom>
        </p:spPr>
      </p:pic>
    </p:spTree>
    <p:extLst>
      <p:ext uri="{BB962C8B-B14F-4D97-AF65-F5344CB8AC3E}">
        <p14:creationId xmlns:p14="http://schemas.microsoft.com/office/powerpoint/2010/main" val="40660002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ociete-perrier.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651"/>
            <a:ext cx="12163244" cy="6955576"/>
          </a:xfrm>
          <a:prstGeom prst="rect">
            <a:avLst/>
          </a:prstGeom>
        </p:spPr>
      </p:pic>
    </p:spTree>
    <p:extLst>
      <p:ext uri="{BB962C8B-B14F-4D97-AF65-F5344CB8AC3E}">
        <p14:creationId xmlns:p14="http://schemas.microsoft.com/office/powerpoint/2010/main" val="383269724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isterine.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8946" y="0"/>
            <a:ext cx="14092946" cy="5810250"/>
          </a:xfrm>
          <a:prstGeom prst="rect">
            <a:avLst/>
          </a:prstGeom>
        </p:spPr>
      </p:pic>
      <p:cxnSp>
        <p:nvCxnSpPr>
          <p:cNvPr id="6" name="Straight Arrow Connector 5"/>
          <p:cNvCxnSpPr/>
          <p:nvPr/>
        </p:nvCxnSpPr>
        <p:spPr>
          <a:xfrm flipV="1">
            <a:off x="3365500" y="5588000"/>
            <a:ext cx="2000250" cy="84137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8847945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ella-artois.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2200996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umana.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9144001" cy="7694401"/>
          </a:xfrm>
          <a:prstGeom prst="rect">
            <a:avLst/>
          </a:prstGeom>
        </p:spPr>
      </p:pic>
    </p:spTree>
    <p:extLst>
      <p:ext uri="{BB962C8B-B14F-4D97-AF65-F5344CB8AC3E}">
        <p14:creationId xmlns:p14="http://schemas.microsoft.com/office/powerpoint/2010/main" val="183966340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print-strategy-pat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737" y="256510"/>
            <a:ext cx="7740315" cy="6374981"/>
          </a:xfrm>
          <a:prstGeom prst="rect">
            <a:avLst/>
          </a:prstGeom>
        </p:spPr>
      </p:pic>
      <p:sp>
        <p:nvSpPr>
          <p:cNvPr id="2" name="Rectangle 1"/>
          <p:cNvSpPr/>
          <p:nvPr/>
        </p:nvSpPr>
        <p:spPr>
          <a:xfrm>
            <a:off x="6684211" y="5169761"/>
            <a:ext cx="1614765" cy="939608"/>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a:off x="6710947" y="3959697"/>
            <a:ext cx="574842" cy="122343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6483683" y="6262159"/>
            <a:ext cx="2192421" cy="369332"/>
          </a:xfrm>
          <a:prstGeom prst="rect">
            <a:avLst/>
          </a:prstGeom>
          <a:noFill/>
        </p:spPr>
        <p:txBody>
          <a:bodyPr wrap="square" rtlCol="0">
            <a:spAutoFit/>
          </a:bodyPr>
          <a:lstStyle/>
          <a:p>
            <a:r>
              <a:rPr lang="en-US" dirty="0" smtClean="0">
                <a:solidFill>
                  <a:srgbClr val="FF0000"/>
                </a:solidFill>
              </a:rPr>
              <a:t>YOU ARE NOW HERE!</a:t>
            </a:r>
            <a:endParaRPr lang="en-US" dirty="0">
              <a:solidFill>
                <a:srgbClr val="FF0000"/>
              </a:solidFill>
            </a:endParaRPr>
          </a:p>
        </p:txBody>
      </p:sp>
    </p:spTree>
    <p:extLst>
      <p:ext uri="{BB962C8B-B14F-4D97-AF65-F5344CB8AC3E}">
        <p14:creationId xmlns:p14="http://schemas.microsoft.com/office/powerpoint/2010/main" val="415915601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print-strategy-pat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737" y="256510"/>
            <a:ext cx="7740315" cy="6374981"/>
          </a:xfrm>
          <a:prstGeom prst="rect">
            <a:avLst/>
          </a:prstGeom>
        </p:spPr>
      </p:pic>
      <p:sp>
        <p:nvSpPr>
          <p:cNvPr id="2" name="Rectangle 1"/>
          <p:cNvSpPr/>
          <p:nvPr/>
        </p:nvSpPr>
        <p:spPr>
          <a:xfrm>
            <a:off x="6684211" y="5169761"/>
            <a:ext cx="1614765" cy="939608"/>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a:off x="6710947" y="3959697"/>
            <a:ext cx="574842" cy="122343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5366084" y="2755423"/>
            <a:ext cx="2187074" cy="1348681"/>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2799349" y="1164581"/>
            <a:ext cx="4379494" cy="1228365"/>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a:off x="5620084" y="2392946"/>
            <a:ext cx="422442" cy="85558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6078622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shies-2013.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cxnSp>
        <p:nvCxnSpPr>
          <p:cNvPr id="5" name="Straight Arrow Connector 4"/>
          <p:cNvCxnSpPr/>
          <p:nvPr/>
        </p:nvCxnSpPr>
        <p:spPr>
          <a:xfrm flipV="1">
            <a:off x="4847059" y="2055642"/>
            <a:ext cx="2000250" cy="84137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4393489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print-strategy-path.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737" y="256510"/>
            <a:ext cx="7740315" cy="6374981"/>
          </a:xfrm>
          <a:prstGeom prst="rect">
            <a:avLst/>
          </a:prstGeom>
        </p:spPr>
      </p:pic>
      <p:sp>
        <p:nvSpPr>
          <p:cNvPr id="2" name="Rectangle 1"/>
          <p:cNvSpPr/>
          <p:nvPr/>
        </p:nvSpPr>
        <p:spPr>
          <a:xfrm>
            <a:off x="5383286" y="2753314"/>
            <a:ext cx="2202763" cy="1359799"/>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flipH="1">
            <a:off x="7192705" y="2416174"/>
            <a:ext cx="550690" cy="62932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7446971" y="2073270"/>
            <a:ext cx="1663312" cy="369332"/>
          </a:xfrm>
          <a:prstGeom prst="rect">
            <a:avLst/>
          </a:prstGeom>
          <a:noFill/>
        </p:spPr>
        <p:txBody>
          <a:bodyPr wrap="square" rtlCol="0">
            <a:spAutoFit/>
          </a:bodyPr>
          <a:lstStyle/>
          <a:p>
            <a:r>
              <a:rPr lang="en-US" dirty="0" smtClean="0">
                <a:solidFill>
                  <a:srgbClr val="FF0000"/>
                </a:solidFill>
              </a:rPr>
              <a:t>YOU ARE HERE!</a:t>
            </a:r>
            <a:endParaRPr lang="en-US" dirty="0">
              <a:solidFill>
                <a:srgbClr val="FF0000"/>
              </a:solidFill>
            </a:endParaRPr>
          </a:p>
        </p:txBody>
      </p:sp>
    </p:spTree>
    <p:extLst>
      <p:ext uri="{BB962C8B-B14F-4D97-AF65-F5344CB8AC3E}">
        <p14:creationId xmlns:p14="http://schemas.microsoft.com/office/powerpoint/2010/main" val="312936403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32747"/>
            <a:ext cx="9144001" cy="995292"/>
          </a:xfrm>
        </p:spPr>
        <p:txBody>
          <a:bodyPr>
            <a:normAutofit fontScale="90000"/>
          </a:bodyPr>
          <a:lstStyle/>
          <a:p>
            <a:r>
              <a:rPr lang="en-US" dirty="0" smtClean="0"/>
              <a:t>Keep customers engaged throughout their purchase journey</a:t>
            </a:r>
            <a:endParaRPr lang="en-US" dirty="0"/>
          </a:p>
        </p:txBody>
      </p:sp>
      <p:pic>
        <p:nvPicPr>
          <p:cNvPr id="4" name="Picture 3" descr="victoria-secret-pinterest.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199" y="1315284"/>
            <a:ext cx="8312573" cy="8308359"/>
          </a:xfrm>
          <a:prstGeom prst="rect">
            <a:avLst/>
          </a:prstGeom>
        </p:spPr>
      </p:pic>
    </p:spTree>
    <p:extLst>
      <p:ext uri="{BB962C8B-B14F-4D97-AF65-F5344CB8AC3E}">
        <p14:creationId xmlns:p14="http://schemas.microsoft.com/office/powerpoint/2010/main" val="72334265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With differentiated, authentic content that has a personality</a:t>
            </a:r>
            <a:endParaRPr lang="en-US" dirty="0"/>
          </a:p>
        </p:txBody>
      </p:sp>
      <p:pic>
        <p:nvPicPr>
          <p:cNvPr id="3" name="Picture 2" descr="chiptole.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8902" y="945546"/>
            <a:ext cx="6987127" cy="6010384"/>
          </a:xfrm>
          <a:prstGeom prst="rect">
            <a:avLst/>
          </a:prstGeom>
        </p:spPr>
      </p:pic>
    </p:spTree>
    <p:extLst>
      <p:ext uri="{BB962C8B-B14F-4D97-AF65-F5344CB8AC3E}">
        <p14:creationId xmlns:p14="http://schemas.microsoft.com/office/powerpoint/2010/main" val="275588623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732" y="-190264"/>
            <a:ext cx="9652001" cy="1143000"/>
          </a:xfrm>
        </p:spPr>
        <p:txBody>
          <a:bodyPr>
            <a:normAutofit/>
          </a:bodyPr>
          <a:lstStyle/>
          <a:p>
            <a:pPr algn="l"/>
            <a:r>
              <a:rPr lang="en-US" sz="3600" dirty="0" smtClean="0"/>
              <a:t>That informs and, when appropriate, delights </a:t>
            </a:r>
            <a:endParaRPr lang="en-US" sz="3600" dirty="0"/>
          </a:p>
        </p:txBody>
      </p:sp>
      <p:pic>
        <p:nvPicPr>
          <p:cNvPr id="4" name="Picture 3" descr="benJerry-captureEuphoria.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64" y="725470"/>
            <a:ext cx="9117268" cy="6281034"/>
          </a:xfrm>
          <a:prstGeom prst="rect">
            <a:avLst/>
          </a:prstGeom>
        </p:spPr>
      </p:pic>
    </p:spTree>
    <p:extLst>
      <p:ext uri="{BB962C8B-B14F-4D97-AF65-F5344CB8AC3E}">
        <p14:creationId xmlns:p14="http://schemas.microsoft.com/office/powerpoint/2010/main" val="413974895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52" y="-125831"/>
            <a:ext cx="9434512" cy="918068"/>
          </a:xfrm>
        </p:spPr>
        <p:txBody>
          <a:bodyPr>
            <a:normAutofit fontScale="90000"/>
          </a:bodyPr>
          <a:lstStyle/>
          <a:p>
            <a:r>
              <a:rPr lang="en-US" dirty="0" smtClean="0"/>
              <a:t>Get content that matters most correct first</a:t>
            </a:r>
            <a:endParaRPr lang="en-US" dirty="0"/>
          </a:p>
        </p:txBody>
      </p:sp>
      <p:pic>
        <p:nvPicPr>
          <p:cNvPr id="3" name="Picture 2" descr="maytag-getItRight.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40" y="805605"/>
            <a:ext cx="9369460" cy="6065763"/>
          </a:xfrm>
          <a:prstGeom prst="rect">
            <a:avLst/>
          </a:prstGeom>
        </p:spPr>
      </p:pic>
      <p:cxnSp>
        <p:nvCxnSpPr>
          <p:cNvPr id="4" name="Straight Arrow Connector 3"/>
          <p:cNvCxnSpPr/>
          <p:nvPr/>
        </p:nvCxnSpPr>
        <p:spPr>
          <a:xfrm flipV="1">
            <a:off x="1715634" y="4353500"/>
            <a:ext cx="2000250" cy="84137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2069246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652" y="0"/>
            <a:ext cx="9008984" cy="1143000"/>
          </a:xfrm>
        </p:spPr>
        <p:txBody>
          <a:bodyPr>
            <a:normAutofit fontScale="90000"/>
          </a:bodyPr>
          <a:lstStyle/>
          <a:p>
            <a:r>
              <a:rPr lang="en-US" dirty="0" smtClean="0"/>
              <a:t>Then fan out and speak more broadly, more boldly</a:t>
            </a:r>
            <a:endParaRPr lang="en-US" dirty="0"/>
          </a:p>
        </p:txBody>
      </p:sp>
      <p:pic>
        <p:nvPicPr>
          <p:cNvPr id="3" name="Picture 2" descr="redbull-contentPool.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93850"/>
            <a:ext cx="9144000" cy="5564150"/>
          </a:xfrm>
          <a:prstGeom prst="rect">
            <a:avLst/>
          </a:prstGeom>
        </p:spPr>
      </p:pic>
    </p:spTree>
    <p:extLst>
      <p:ext uri="{BB962C8B-B14F-4D97-AF65-F5344CB8AC3E}">
        <p14:creationId xmlns:p14="http://schemas.microsoft.com/office/powerpoint/2010/main" val="121189771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358" y="140954"/>
            <a:ext cx="3987968" cy="3590968"/>
          </a:xfrm>
        </p:spPr>
        <p:txBody>
          <a:bodyPr>
            <a:normAutofit/>
          </a:bodyPr>
          <a:lstStyle/>
          <a:p>
            <a:r>
              <a:rPr lang="en-US" dirty="0" smtClean="0"/>
              <a:t>Brand content is a conversation with your customers</a:t>
            </a:r>
            <a:endParaRPr lang="en-US" dirty="0"/>
          </a:p>
        </p:txBody>
      </p:sp>
      <p:pic>
        <p:nvPicPr>
          <p:cNvPr id="4" name="Picture 3" descr="facebook-skittles.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1366" y="0"/>
            <a:ext cx="4542634" cy="6858000"/>
          </a:xfrm>
          <a:prstGeom prst="rect">
            <a:avLst/>
          </a:prstGeom>
        </p:spPr>
      </p:pic>
    </p:spTree>
    <p:extLst>
      <p:ext uri="{BB962C8B-B14F-4D97-AF65-F5344CB8AC3E}">
        <p14:creationId xmlns:p14="http://schemas.microsoft.com/office/powerpoint/2010/main" val="176113868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462" y="-374238"/>
            <a:ext cx="8502162" cy="1451080"/>
          </a:xfrm>
        </p:spPr>
        <p:txBody>
          <a:bodyPr>
            <a:normAutofit/>
          </a:bodyPr>
          <a:lstStyle/>
          <a:p>
            <a:r>
              <a:rPr lang="en-US" dirty="0" smtClean="0"/>
              <a:t>It shows you get your audience</a:t>
            </a:r>
            <a:endParaRPr lang="en-US" dirty="0"/>
          </a:p>
        </p:txBody>
      </p:sp>
      <p:pic>
        <p:nvPicPr>
          <p:cNvPr id="4" name="Picture 3" descr="mountain-dew.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343" y="906643"/>
            <a:ext cx="7860651" cy="5483980"/>
          </a:xfrm>
          <a:prstGeom prst="rect">
            <a:avLst/>
          </a:prstGeom>
        </p:spPr>
      </p:pic>
    </p:spTree>
    <p:extLst>
      <p:ext uri="{BB962C8B-B14F-4D97-AF65-F5344CB8AC3E}">
        <p14:creationId xmlns:p14="http://schemas.microsoft.com/office/powerpoint/2010/main" val="429170823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170" y="-165216"/>
            <a:ext cx="8229600" cy="1143000"/>
          </a:xfrm>
        </p:spPr>
        <p:txBody>
          <a:bodyPr>
            <a:normAutofit fontScale="90000"/>
          </a:bodyPr>
          <a:lstStyle/>
          <a:p>
            <a:r>
              <a:rPr lang="en-US" dirty="0" smtClean="0"/>
              <a:t>From clear, concise language prompts</a:t>
            </a:r>
            <a:endParaRPr lang="en-US" dirty="0"/>
          </a:p>
        </p:txBody>
      </p:sp>
      <p:pic>
        <p:nvPicPr>
          <p:cNvPr id="3" name="Picture 2" descr="zappos.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6524"/>
            <a:ext cx="8943633" cy="5991476"/>
          </a:xfrm>
          <a:prstGeom prst="rect">
            <a:avLst/>
          </a:prstGeom>
        </p:spPr>
      </p:pic>
    </p:spTree>
    <p:extLst>
      <p:ext uri="{BB962C8B-B14F-4D97-AF65-F5344CB8AC3E}">
        <p14:creationId xmlns:p14="http://schemas.microsoft.com/office/powerpoint/2010/main" val="187439805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707" y="-81466"/>
            <a:ext cx="8229600" cy="1143000"/>
          </a:xfrm>
        </p:spPr>
        <p:txBody>
          <a:bodyPr>
            <a:normAutofit/>
          </a:bodyPr>
          <a:lstStyle/>
          <a:p>
            <a:r>
              <a:rPr lang="en-US" dirty="0" smtClean="0"/>
              <a:t>To experiences that are spot on</a:t>
            </a:r>
            <a:endParaRPr lang="en-US" dirty="0"/>
          </a:p>
        </p:txBody>
      </p:sp>
      <p:pic>
        <p:nvPicPr>
          <p:cNvPr id="3" name="Picture 2" descr="etsy.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61534"/>
            <a:ext cx="9144000" cy="5796466"/>
          </a:xfrm>
          <a:prstGeom prst="rect">
            <a:avLst/>
          </a:prstGeom>
        </p:spPr>
      </p:pic>
    </p:spTree>
    <p:extLst>
      <p:ext uri="{BB962C8B-B14F-4D97-AF65-F5344CB8AC3E}">
        <p14:creationId xmlns:p14="http://schemas.microsoft.com/office/powerpoint/2010/main" val="188268104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0386"/>
            <a:ext cx="8229600" cy="1143000"/>
          </a:xfrm>
        </p:spPr>
        <p:txBody>
          <a:bodyPr>
            <a:normAutofit fontScale="90000"/>
          </a:bodyPr>
          <a:lstStyle/>
          <a:p>
            <a:r>
              <a:rPr lang="en-US" dirty="0" smtClean="0"/>
              <a:t>It’s the words, messages, images, videos -- the content experiences </a:t>
            </a:r>
            <a:endParaRPr lang="en-US" dirty="0"/>
          </a:p>
        </p:txBody>
      </p:sp>
      <p:pic>
        <p:nvPicPr>
          <p:cNvPr id="3" name="Picture 2" descr="taco-bell-twitter.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37922"/>
            <a:ext cx="9144000" cy="4920078"/>
          </a:xfrm>
          <a:prstGeom prst="rect">
            <a:avLst/>
          </a:prstGeom>
        </p:spPr>
      </p:pic>
    </p:spTree>
    <p:extLst>
      <p:ext uri="{BB962C8B-B14F-4D97-AF65-F5344CB8AC3E}">
        <p14:creationId xmlns:p14="http://schemas.microsoft.com/office/powerpoint/2010/main" val="396478023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S-StrategyBubbl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600" y="0"/>
            <a:ext cx="8724900" cy="6858000"/>
          </a:xfrm>
          <a:prstGeom prst="rect">
            <a:avLst/>
          </a:prstGeom>
        </p:spPr>
      </p:pic>
    </p:spTree>
    <p:extLst>
      <p:ext uri="{BB962C8B-B14F-4D97-AF65-F5344CB8AC3E}">
        <p14:creationId xmlns:p14="http://schemas.microsoft.com/office/powerpoint/2010/main" val="424195755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558" y="-251820"/>
            <a:ext cx="8229600" cy="1143000"/>
          </a:xfrm>
        </p:spPr>
        <p:txBody>
          <a:bodyPr>
            <a:normAutofit/>
          </a:bodyPr>
          <a:lstStyle/>
          <a:p>
            <a:r>
              <a:rPr lang="en-US" dirty="0" smtClean="0"/>
              <a:t>That can help elevate a brand</a:t>
            </a:r>
            <a:endParaRPr lang="en-US" dirty="0"/>
          </a:p>
        </p:txBody>
      </p:sp>
      <p:pic>
        <p:nvPicPr>
          <p:cNvPr id="3" name="Picture 2" descr="adidas-instagram.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14024"/>
            <a:ext cx="9144000" cy="6058744"/>
          </a:xfrm>
          <a:prstGeom prst="rect">
            <a:avLst/>
          </a:prstGeom>
        </p:spPr>
      </p:pic>
    </p:spTree>
    <p:extLst>
      <p:ext uri="{BB962C8B-B14F-4D97-AF65-F5344CB8AC3E}">
        <p14:creationId xmlns:p14="http://schemas.microsoft.com/office/powerpoint/2010/main" val="1281400898"/>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5" name="Picture 4" descr="patagonia.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80535"/>
          </a:xfrm>
          <a:prstGeom prst="rect">
            <a:avLst/>
          </a:prstGeom>
        </p:spPr>
      </p:pic>
    </p:spTree>
    <p:extLst>
      <p:ext uri="{BB962C8B-B14F-4D97-AF65-F5344CB8AC3E}">
        <p14:creationId xmlns:p14="http://schemas.microsoft.com/office/powerpoint/2010/main" val="1763205943"/>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Uh, what about the content pillars?</a:t>
            </a:r>
            <a:endParaRPr lang="en-US" dirty="0"/>
          </a:p>
        </p:txBody>
      </p:sp>
    </p:spTree>
    <p:extLst>
      <p:ext uri="{BB962C8B-B14F-4D97-AF65-F5344CB8AC3E}">
        <p14:creationId xmlns:p14="http://schemas.microsoft.com/office/powerpoint/2010/main" val="836295030"/>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37526"/>
            <a:ext cx="3575497" cy="2654682"/>
          </a:xfrm>
        </p:spPr>
        <p:txBody>
          <a:bodyPr>
            <a:normAutofit fontScale="90000"/>
          </a:bodyPr>
          <a:lstStyle/>
          <a:p>
            <a:r>
              <a:rPr lang="en-US" dirty="0" smtClean="0"/>
              <a:t>Content pillars define the major themes and motifs of the brand</a:t>
            </a:r>
            <a:r>
              <a:rPr lang="en-US" dirty="0"/>
              <a:t/>
            </a:r>
            <a:br>
              <a:rPr lang="en-US" dirty="0"/>
            </a:br>
            <a:r>
              <a:rPr lang="en-US" dirty="0" smtClean="0"/>
              <a:t> </a:t>
            </a:r>
            <a:endParaRPr lang="en-US" dirty="0"/>
          </a:p>
        </p:txBody>
      </p:sp>
      <p:pic>
        <p:nvPicPr>
          <p:cNvPr id="3" name="Picture 2" descr="extrem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2697" y="0"/>
            <a:ext cx="5111303" cy="6858000"/>
          </a:xfrm>
          <a:prstGeom prst="rect">
            <a:avLst/>
          </a:prstGeom>
        </p:spPr>
      </p:pic>
    </p:spTree>
    <p:extLst>
      <p:ext uri="{BB962C8B-B14F-4D97-AF65-F5344CB8AC3E}">
        <p14:creationId xmlns:p14="http://schemas.microsoft.com/office/powerpoint/2010/main" val="972110893"/>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Content Pillars</a:t>
            </a:r>
            <a:endParaRPr lang="en-US" dirty="0"/>
          </a:p>
        </p:txBody>
      </p:sp>
      <p:sp>
        <p:nvSpPr>
          <p:cNvPr id="9" name="Rectangle 2"/>
          <p:cNvSpPr>
            <a:spLocks/>
          </p:cNvSpPr>
          <p:nvPr/>
        </p:nvSpPr>
        <p:spPr bwMode="auto">
          <a:xfrm>
            <a:off x="4087160" y="2134054"/>
            <a:ext cx="4929188" cy="2513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128016"/>
            <a:r>
              <a:rPr lang="en-US" sz="2400" dirty="0" smtClean="0">
                <a:solidFill>
                  <a:srgbClr val="7F7F7F"/>
                </a:solidFill>
                <a:latin typeface="Helvetica Neue"/>
                <a:ea typeface="ＭＳ Ｐゴシック" charset="0"/>
                <a:cs typeface="Helvetica Neue"/>
                <a:sym typeface="Helvetica Neue" charset="0"/>
              </a:rPr>
              <a:t>Content pillars should intersect at the needs of the consumer, the brand, and the business.</a:t>
            </a:r>
            <a:endParaRPr lang="en-US" sz="2400" dirty="0">
              <a:solidFill>
                <a:srgbClr val="7F7F7F"/>
              </a:solidFill>
              <a:latin typeface="Helvetica Neue"/>
              <a:ea typeface="ＭＳ Ｐゴシック" charset="0"/>
              <a:cs typeface="Helvetica Neue"/>
              <a:sym typeface="Helvetica Neue Light" charset="0"/>
            </a:endParaRPr>
          </a:p>
        </p:txBody>
      </p:sp>
      <p:grpSp>
        <p:nvGrpSpPr>
          <p:cNvPr id="10" name="Group 6"/>
          <p:cNvGrpSpPr>
            <a:grpSpLocks/>
          </p:cNvGrpSpPr>
          <p:nvPr/>
        </p:nvGrpSpPr>
        <p:grpSpPr bwMode="auto">
          <a:xfrm>
            <a:off x="375939" y="2182280"/>
            <a:ext cx="2893030" cy="2873768"/>
            <a:chOff x="-235" y="0"/>
            <a:chExt cx="3007" cy="2216"/>
          </a:xfrm>
        </p:grpSpPr>
        <p:sp>
          <p:nvSpPr>
            <p:cNvPr id="11" name="Oval 3"/>
            <p:cNvSpPr>
              <a:spLocks/>
            </p:cNvSpPr>
            <p:nvPr/>
          </p:nvSpPr>
          <p:spPr bwMode="auto">
            <a:xfrm>
              <a:off x="309" y="0"/>
              <a:ext cx="1895" cy="1368"/>
            </a:xfrm>
            <a:prstGeom prst="ellipse">
              <a:avLst/>
            </a:prstGeom>
            <a:solidFill>
              <a:schemeClr val="accent1">
                <a:alpha val="59999"/>
              </a:schemeClr>
            </a:solidFill>
            <a:ln>
              <a:noFill/>
            </a:ln>
            <a:extLst>
              <a:ext uri="{91240B29-F687-4f45-9708-019B960494DF}">
                <a14:hiddenLine xmlns:a14="http://schemas.microsoft.com/office/drawing/2010/main" w="25400">
                  <a:solidFill>
                    <a:schemeClr val="tx1">
                      <a:alpha val="59999"/>
                    </a:schemeClr>
                  </a:solidFill>
                  <a:miter lim="800000"/>
                  <a:headEnd/>
                  <a:tailEnd/>
                </a14:hiddenLine>
              </a:ext>
            </a:extLst>
          </p:spPr>
          <p:txBody>
            <a:bodyPr lIns="0" tIns="0" rIns="0" bIns="0"/>
            <a:lstStyle/>
            <a:p>
              <a:endParaRPr lang="en-US">
                <a:solidFill>
                  <a:srgbClr val="666666"/>
                </a:solidFill>
              </a:endParaRPr>
            </a:p>
          </p:txBody>
        </p:sp>
        <p:sp>
          <p:nvSpPr>
            <p:cNvPr id="12" name="Oval 4"/>
            <p:cNvSpPr>
              <a:spLocks/>
            </p:cNvSpPr>
            <p:nvPr/>
          </p:nvSpPr>
          <p:spPr bwMode="auto">
            <a:xfrm>
              <a:off x="877" y="832"/>
              <a:ext cx="1895" cy="1368"/>
            </a:xfrm>
            <a:prstGeom prst="ellipse">
              <a:avLst/>
            </a:prstGeom>
            <a:solidFill>
              <a:schemeClr val="accent1">
                <a:alpha val="59999"/>
              </a:schemeClr>
            </a:solidFill>
            <a:ln>
              <a:noFill/>
            </a:ln>
            <a:extLst>
              <a:ext uri="{91240B29-F687-4f45-9708-019B960494DF}">
                <a14:hiddenLine xmlns:a14="http://schemas.microsoft.com/office/drawing/2010/main" w="25400">
                  <a:solidFill>
                    <a:schemeClr val="tx1">
                      <a:alpha val="59999"/>
                    </a:schemeClr>
                  </a:solidFill>
                  <a:miter lim="800000"/>
                  <a:headEnd/>
                  <a:tailEnd/>
                </a14:hiddenLine>
              </a:ext>
            </a:extLst>
          </p:spPr>
          <p:txBody>
            <a:bodyPr lIns="0" tIns="0" rIns="0" bIns="0"/>
            <a:lstStyle/>
            <a:p>
              <a:endParaRPr lang="en-US">
                <a:solidFill>
                  <a:srgbClr val="666666"/>
                </a:solidFill>
              </a:endParaRPr>
            </a:p>
          </p:txBody>
        </p:sp>
        <p:sp>
          <p:nvSpPr>
            <p:cNvPr id="13" name="Oval 5"/>
            <p:cNvSpPr>
              <a:spLocks/>
            </p:cNvSpPr>
            <p:nvPr/>
          </p:nvSpPr>
          <p:spPr bwMode="auto">
            <a:xfrm>
              <a:off x="-235" y="848"/>
              <a:ext cx="1895" cy="1368"/>
            </a:xfrm>
            <a:prstGeom prst="ellipse">
              <a:avLst/>
            </a:prstGeom>
            <a:solidFill>
              <a:schemeClr val="accent1">
                <a:alpha val="59999"/>
              </a:schemeClr>
            </a:solidFill>
            <a:ln>
              <a:noFill/>
            </a:ln>
            <a:extLst>
              <a:ext uri="{91240B29-F687-4f45-9708-019B960494DF}">
                <a14:hiddenLine xmlns:a14="http://schemas.microsoft.com/office/drawing/2010/main" w="25400">
                  <a:solidFill>
                    <a:schemeClr val="tx1">
                      <a:alpha val="59999"/>
                    </a:schemeClr>
                  </a:solidFill>
                  <a:miter lim="800000"/>
                  <a:headEnd/>
                  <a:tailEnd/>
                </a14:hiddenLine>
              </a:ext>
            </a:extLst>
          </p:spPr>
          <p:txBody>
            <a:bodyPr lIns="0" tIns="0" rIns="0" bIns="0"/>
            <a:lstStyle/>
            <a:p>
              <a:endParaRPr lang="en-US">
                <a:solidFill>
                  <a:srgbClr val="666666"/>
                </a:solidFill>
              </a:endParaRPr>
            </a:p>
          </p:txBody>
        </p:sp>
      </p:grpSp>
      <p:sp>
        <p:nvSpPr>
          <p:cNvPr id="14" name="Rectangle 7"/>
          <p:cNvSpPr>
            <a:spLocks/>
          </p:cNvSpPr>
          <p:nvPr/>
        </p:nvSpPr>
        <p:spPr bwMode="auto">
          <a:xfrm>
            <a:off x="1196366" y="2829821"/>
            <a:ext cx="101443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ctr"/>
            <a:r>
              <a:rPr lang="en-US" sz="1600" b="1" dirty="0">
                <a:solidFill>
                  <a:srgbClr val="666666"/>
                </a:solidFill>
                <a:latin typeface="Helvetica Neue" charset="0"/>
                <a:ea typeface="ＭＳ Ｐゴシック" charset="0"/>
                <a:cs typeface="ＭＳ Ｐゴシック" charset="0"/>
                <a:sym typeface="Helvetica Neue" charset="0"/>
              </a:rPr>
              <a:t>Consumer</a:t>
            </a:r>
          </a:p>
        </p:txBody>
      </p:sp>
      <p:sp>
        <p:nvSpPr>
          <p:cNvPr id="15" name="Rectangle 8"/>
          <p:cNvSpPr>
            <a:spLocks/>
          </p:cNvSpPr>
          <p:nvPr/>
        </p:nvSpPr>
        <p:spPr bwMode="auto">
          <a:xfrm>
            <a:off x="1920504" y="3901383"/>
            <a:ext cx="58908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ctr"/>
            <a:r>
              <a:rPr lang="en-US" sz="1600" b="1" dirty="0">
                <a:solidFill>
                  <a:srgbClr val="666666"/>
                </a:solidFill>
                <a:latin typeface="Helvetica Neue" charset="0"/>
                <a:ea typeface="ＭＳ Ｐゴシック" charset="0"/>
                <a:cs typeface="ＭＳ Ｐゴシック" charset="0"/>
                <a:sym typeface="Helvetica Neue" charset="0"/>
              </a:rPr>
              <a:t>Brand</a:t>
            </a:r>
          </a:p>
        </p:txBody>
      </p:sp>
      <p:sp>
        <p:nvSpPr>
          <p:cNvPr id="16" name="Rectangle 9"/>
          <p:cNvSpPr>
            <a:spLocks/>
          </p:cNvSpPr>
          <p:nvPr/>
        </p:nvSpPr>
        <p:spPr bwMode="auto">
          <a:xfrm>
            <a:off x="735561" y="3901383"/>
            <a:ext cx="88906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ctr"/>
            <a:r>
              <a:rPr lang="en-US" sz="1600" b="1" dirty="0">
                <a:solidFill>
                  <a:srgbClr val="666666"/>
                </a:solidFill>
                <a:latin typeface="Helvetica Neue" charset="0"/>
                <a:ea typeface="ＭＳ Ｐゴシック" charset="0"/>
                <a:cs typeface="ＭＳ Ｐゴシック" charset="0"/>
                <a:sym typeface="Helvetica Neue" charset="0"/>
              </a:rPr>
              <a:t>Business</a:t>
            </a:r>
          </a:p>
        </p:txBody>
      </p:sp>
      <p:cxnSp>
        <p:nvCxnSpPr>
          <p:cNvPr id="17" name="Straight Connector 12"/>
          <p:cNvCxnSpPr>
            <a:cxnSpLocks noChangeShapeType="1"/>
          </p:cNvCxnSpPr>
          <p:nvPr/>
        </p:nvCxnSpPr>
        <p:spPr bwMode="auto">
          <a:xfrm flipH="1">
            <a:off x="1703583" y="2687150"/>
            <a:ext cx="2187623" cy="903888"/>
          </a:xfrm>
          <a:prstGeom prst="line">
            <a:avLst/>
          </a:prstGeom>
          <a:noFill/>
          <a:ln w="38100" cmpd="sng">
            <a:solidFill>
              <a:srgbClr val="666666"/>
            </a:solidFill>
            <a:round/>
            <a:headEnd/>
            <a:tailEnd/>
          </a:ln>
        </p:spPr>
      </p:cxnSp>
      <p:cxnSp>
        <p:nvCxnSpPr>
          <p:cNvPr id="18" name="Straight Connector 17"/>
          <p:cNvCxnSpPr>
            <a:cxnSpLocks noChangeShapeType="1"/>
          </p:cNvCxnSpPr>
          <p:nvPr/>
        </p:nvCxnSpPr>
        <p:spPr bwMode="auto">
          <a:xfrm flipH="1">
            <a:off x="3885860" y="1981200"/>
            <a:ext cx="893" cy="2513772"/>
          </a:xfrm>
          <a:prstGeom prst="line">
            <a:avLst/>
          </a:prstGeom>
          <a:noFill/>
          <a:ln w="38100" cmpd="sng">
            <a:solidFill>
              <a:srgbClr val="666666"/>
            </a:solidFill>
            <a:round/>
            <a:headEnd/>
            <a:tailEnd/>
          </a:ln>
          <a:effectLst/>
        </p:spPr>
      </p:cxnSp>
    </p:spTree>
    <p:extLst>
      <p:ext uri="{BB962C8B-B14F-4D97-AF65-F5344CB8AC3E}">
        <p14:creationId xmlns:p14="http://schemas.microsoft.com/office/powerpoint/2010/main" val="418756318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The pillar challenge</a:t>
            </a:r>
            <a:endParaRPr lang="en-US" dirty="0"/>
          </a:p>
        </p:txBody>
      </p:sp>
      <p:pic>
        <p:nvPicPr>
          <p:cNvPr id="5" name="Picture 4"/>
          <p:cNvPicPr>
            <a:picLocks noChangeAspect="1"/>
          </p:cNvPicPr>
          <p:nvPr/>
        </p:nvPicPr>
        <p:blipFill>
          <a:blip r:embed="rId3"/>
          <a:stretch>
            <a:fillRect/>
          </a:stretch>
        </p:blipFill>
        <p:spPr>
          <a:xfrm>
            <a:off x="464397" y="2473148"/>
            <a:ext cx="8249139" cy="3254543"/>
          </a:xfrm>
          <a:prstGeom prst="rect">
            <a:avLst/>
          </a:prstGeom>
        </p:spPr>
      </p:pic>
    </p:spTree>
    <p:extLst>
      <p:ext uri="{BB962C8B-B14F-4D97-AF65-F5344CB8AC3E}">
        <p14:creationId xmlns:p14="http://schemas.microsoft.com/office/powerpoint/2010/main" val="42634343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3143" y="-115182"/>
            <a:ext cx="8229600" cy="1143000"/>
          </a:xfrm>
        </p:spPr>
        <p:txBody>
          <a:bodyPr>
            <a:normAutofit/>
          </a:bodyPr>
          <a:lstStyle/>
          <a:p>
            <a:r>
              <a:rPr lang="en-US" dirty="0" smtClean="0"/>
              <a:t>Establishing pillars</a:t>
            </a:r>
            <a:endParaRPr lang="en-US" dirty="0"/>
          </a:p>
        </p:txBody>
      </p:sp>
      <p:sp>
        <p:nvSpPr>
          <p:cNvPr id="3" name="TextBox 2"/>
          <p:cNvSpPr txBox="1"/>
          <p:nvPr/>
        </p:nvSpPr>
        <p:spPr>
          <a:xfrm>
            <a:off x="238894" y="1074422"/>
            <a:ext cx="8905106" cy="5355313"/>
          </a:xfrm>
          <a:prstGeom prst="rect">
            <a:avLst/>
          </a:prstGeom>
          <a:noFill/>
        </p:spPr>
        <p:txBody>
          <a:bodyPr wrap="square" rtlCol="0">
            <a:spAutoFit/>
          </a:bodyPr>
          <a:lstStyle/>
          <a:p>
            <a:r>
              <a:rPr lang="en-US" dirty="0"/>
              <a:t>Review the brand’s current </a:t>
            </a:r>
            <a:r>
              <a:rPr lang="en-US" dirty="0" smtClean="0"/>
              <a:t>content</a:t>
            </a:r>
          </a:p>
          <a:p>
            <a:endParaRPr lang="en-US" dirty="0"/>
          </a:p>
          <a:p>
            <a:r>
              <a:rPr lang="en-US" dirty="0"/>
              <a:t>Review the competitor’s </a:t>
            </a:r>
            <a:r>
              <a:rPr lang="en-US" dirty="0" smtClean="0"/>
              <a:t>content</a:t>
            </a:r>
          </a:p>
          <a:p>
            <a:endParaRPr lang="en-US" dirty="0"/>
          </a:p>
          <a:p>
            <a:r>
              <a:rPr lang="en-US" dirty="0"/>
              <a:t>Understand where the brand wants to </a:t>
            </a:r>
            <a:r>
              <a:rPr lang="en-US" dirty="0" smtClean="0"/>
              <a:t>be</a:t>
            </a:r>
          </a:p>
          <a:p>
            <a:endParaRPr lang="en-US" dirty="0"/>
          </a:p>
          <a:p>
            <a:r>
              <a:rPr lang="en-US" dirty="0"/>
              <a:t>Understand where the customer wants to </a:t>
            </a:r>
            <a:r>
              <a:rPr lang="en-US" dirty="0" smtClean="0"/>
              <a:t>be or </a:t>
            </a:r>
            <a:r>
              <a:rPr lang="en-US" dirty="0"/>
              <a:t>what the customer wants to </a:t>
            </a:r>
            <a:r>
              <a:rPr lang="en-US" dirty="0" smtClean="0"/>
              <a:t>become</a:t>
            </a:r>
          </a:p>
          <a:p>
            <a:endParaRPr lang="en-US" dirty="0"/>
          </a:p>
          <a:p>
            <a:r>
              <a:rPr lang="en-US" dirty="0"/>
              <a:t>Gather the </a:t>
            </a:r>
            <a:r>
              <a:rPr lang="en-US" dirty="0" smtClean="0"/>
              <a:t>troops and ideate &gt; think about the main meaning and the subtext of the message</a:t>
            </a:r>
          </a:p>
          <a:p>
            <a:endParaRPr lang="en-US" dirty="0"/>
          </a:p>
          <a:p>
            <a:r>
              <a:rPr lang="en-US" dirty="0"/>
              <a:t>Make </a:t>
            </a:r>
            <a:r>
              <a:rPr lang="en-US" dirty="0" smtClean="0"/>
              <a:t>recommendations &gt; iterate on them</a:t>
            </a:r>
          </a:p>
          <a:p>
            <a:endParaRPr lang="en-US" dirty="0"/>
          </a:p>
          <a:p>
            <a:r>
              <a:rPr lang="en-US" dirty="0"/>
              <a:t>Create pillars that the stakeholders believe </a:t>
            </a:r>
            <a:r>
              <a:rPr lang="en-US" dirty="0" smtClean="0"/>
              <a:t>in and can embrace</a:t>
            </a:r>
          </a:p>
          <a:p>
            <a:endParaRPr lang="en-US" dirty="0"/>
          </a:p>
          <a:p>
            <a:r>
              <a:rPr lang="en-US" dirty="0"/>
              <a:t>Create pillars that creative teams can act </a:t>
            </a:r>
            <a:r>
              <a:rPr lang="en-US" dirty="0" smtClean="0"/>
              <a:t>on</a:t>
            </a:r>
          </a:p>
          <a:p>
            <a:endParaRPr lang="en-US" dirty="0"/>
          </a:p>
          <a:p>
            <a:r>
              <a:rPr lang="en-US" dirty="0"/>
              <a:t>Filter out content that doesn’t </a:t>
            </a:r>
            <a:r>
              <a:rPr lang="en-US" dirty="0" smtClean="0"/>
              <a:t>align </a:t>
            </a:r>
            <a:r>
              <a:rPr lang="en-US" dirty="0" smtClean="0"/>
              <a:t>(</a:t>
            </a:r>
            <a:r>
              <a:rPr lang="en-US" dirty="0" smtClean="0"/>
              <a:t>i.e</a:t>
            </a:r>
            <a:r>
              <a:rPr lang="en-US" dirty="0" smtClean="0"/>
              <a:t>.</a:t>
            </a:r>
            <a:r>
              <a:rPr lang="en-US" dirty="0" smtClean="0"/>
              <a:t>, use the pillars as guardrails)</a:t>
            </a:r>
          </a:p>
          <a:p>
            <a:endParaRPr lang="en-US" dirty="0" smtClean="0"/>
          </a:p>
          <a:p>
            <a:r>
              <a:rPr lang="en-US" dirty="0" smtClean="0"/>
              <a:t>Pressure </a:t>
            </a:r>
            <a:r>
              <a:rPr lang="en-US" dirty="0"/>
              <a:t>test existing content against the pillars and larger brand promise</a:t>
            </a:r>
          </a:p>
        </p:txBody>
      </p:sp>
    </p:spTree>
    <p:extLst>
      <p:ext uri="{BB962C8B-B14F-4D97-AF65-F5344CB8AC3E}">
        <p14:creationId xmlns:p14="http://schemas.microsoft.com/office/powerpoint/2010/main" val="778853907"/>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Bring the pillars to life with brand voice and tone</a:t>
            </a:r>
            <a:endParaRPr lang="en-US" dirty="0"/>
          </a:p>
        </p:txBody>
      </p:sp>
      <p:pic>
        <p:nvPicPr>
          <p:cNvPr id="3" name="Picture 2" descr="zombie-r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0730" y="1897864"/>
            <a:ext cx="4983438" cy="4983438"/>
          </a:xfrm>
          <a:prstGeom prst="rect">
            <a:avLst/>
          </a:prstGeom>
        </p:spPr>
      </p:pic>
    </p:spTree>
    <p:extLst>
      <p:ext uri="{BB962C8B-B14F-4D97-AF65-F5344CB8AC3E}">
        <p14:creationId xmlns:p14="http://schemas.microsoft.com/office/powerpoint/2010/main" val="3101983703"/>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Your favorite magazine has a voice and a tone</a:t>
            </a:r>
            <a:endParaRPr lang="en-US" dirty="0"/>
          </a:p>
        </p:txBody>
      </p:sp>
      <p:pic>
        <p:nvPicPr>
          <p:cNvPr id="3" name="Picture 2" descr="MAd_Magazine_Issue_50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2437" y="1808620"/>
            <a:ext cx="2718624" cy="3497962"/>
          </a:xfrm>
          <a:prstGeom prst="rect">
            <a:avLst/>
          </a:prstGeom>
        </p:spPr>
      </p:pic>
      <p:pic>
        <p:nvPicPr>
          <p:cNvPr id="4" name="Picture 3" descr="cigar-affici.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1645" y="1808619"/>
            <a:ext cx="2954927" cy="3497962"/>
          </a:xfrm>
          <a:prstGeom prst="rect">
            <a:avLst/>
          </a:prstGeom>
        </p:spPr>
      </p:pic>
      <p:pic>
        <p:nvPicPr>
          <p:cNvPr id="5" name="Picture 4" descr="johnny-depp-1990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808620"/>
            <a:ext cx="2729781" cy="3497961"/>
          </a:xfrm>
          <a:prstGeom prst="rect">
            <a:avLst/>
          </a:prstGeom>
        </p:spPr>
      </p:pic>
    </p:spTree>
    <p:extLst>
      <p:ext uri="{BB962C8B-B14F-4D97-AF65-F5344CB8AC3E}">
        <p14:creationId xmlns:p14="http://schemas.microsoft.com/office/powerpoint/2010/main" val="3897960741"/>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pic-burger.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261" y="773120"/>
            <a:ext cx="8907927" cy="6084879"/>
          </a:xfrm>
          <a:prstGeom prst="rect">
            <a:avLst/>
          </a:prstGeom>
        </p:spPr>
      </p:pic>
      <p:sp>
        <p:nvSpPr>
          <p:cNvPr id="2" name="Title 1"/>
          <p:cNvSpPr>
            <a:spLocks noGrp="1"/>
          </p:cNvSpPr>
          <p:nvPr>
            <p:ph type="title"/>
          </p:nvPr>
        </p:nvSpPr>
        <p:spPr>
          <a:xfrm>
            <a:off x="1639" y="-220893"/>
            <a:ext cx="8985331" cy="1143000"/>
          </a:xfrm>
        </p:spPr>
        <p:txBody>
          <a:bodyPr>
            <a:normAutofit fontScale="90000"/>
          </a:bodyPr>
          <a:lstStyle/>
          <a:p>
            <a:r>
              <a:rPr lang="en-US" dirty="0" smtClean="0"/>
              <a:t>Your favorite brand has a voice and a tone</a:t>
            </a:r>
            <a:endParaRPr lang="en-US" dirty="0"/>
          </a:p>
        </p:txBody>
      </p:sp>
    </p:spTree>
    <p:extLst>
      <p:ext uri="{BB962C8B-B14F-4D97-AF65-F5344CB8AC3E}">
        <p14:creationId xmlns:p14="http://schemas.microsoft.com/office/powerpoint/2010/main" val="167383137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3775257719_9dc5e20ff9_z.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692" y="569211"/>
            <a:ext cx="7166990" cy="5413361"/>
          </a:xfrm>
          <a:prstGeom prst="rect">
            <a:avLst/>
          </a:prstGeom>
        </p:spPr>
      </p:pic>
    </p:spTree>
    <p:extLst>
      <p:ext uri="{BB962C8B-B14F-4D97-AF65-F5344CB8AC3E}">
        <p14:creationId xmlns:p14="http://schemas.microsoft.com/office/powerpoint/2010/main" val="723525880"/>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arley-davidson.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4310" y="-13816"/>
            <a:ext cx="11361285" cy="6972230"/>
          </a:xfrm>
          <a:prstGeom prst="rect">
            <a:avLst/>
          </a:prstGeom>
        </p:spPr>
      </p:pic>
    </p:spTree>
    <p:extLst>
      <p:ext uri="{BB962C8B-B14F-4D97-AF65-F5344CB8AC3E}">
        <p14:creationId xmlns:p14="http://schemas.microsoft.com/office/powerpoint/2010/main" val="729847823"/>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0989" y="2783527"/>
            <a:ext cx="8229600" cy="1143000"/>
          </a:xfrm>
        </p:spPr>
        <p:txBody>
          <a:bodyPr>
            <a:normAutofit fontScale="90000"/>
          </a:bodyPr>
          <a:lstStyle/>
          <a:p>
            <a:r>
              <a:rPr lang="en-US" dirty="0" smtClean="0"/>
              <a:t>Does your brand know what its content sounds like? What it feels like? What it looks like? What it smells like? What it tastes like?</a:t>
            </a:r>
            <a:endParaRPr lang="en-US" dirty="0"/>
          </a:p>
        </p:txBody>
      </p:sp>
    </p:spTree>
    <p:extLst>
      <p:ext uri="{BB962C8B-B14F-4D97-AF65-F5344CB8AC3E}">
        <p14:creationId xmlns:p14="http://schemas.microsoft.com/office/powerpoint/2010/main" val="2794303365"/>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41534" y="36948"/>
            <a:ext cx="8469909" cy="731348"/>
          </a:xfrm>
        </p:spPr>
        <p:txBody>
          <a:bodyPr>
            <a:normAutofit fontScale="90000"/>
          </a:bodyPr>
          <a:lstStyle/>
          <a:p>
            <a:r>
              <a:rPr lang="en-US" dirty="0" smtClean="0"/>
              <a:t>Some light reading on branding</a:t>
            </a:r>
            <a:endParaRPr lang="en-US" dirty="0"/>
          </a:p>
        </p:txBody>
      </p:sp>
      <p:pic>
        <p:nvPicPr>
          <p:cNvPr id="4" name="Picture 3" descr="books-bra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9032" y="1271373"/>
            <a:ext cx="6694524" cy="5052692"/>
          </a:xfrm>
          <a:prstGeom prst="rect">
            <a:avLst/>
          </a:prstGeom>
        </p:spPr>
      </p:pic>
    </p:spTree>
    <p:extLst>
      <p:ext uri="{BB962C8B-B14F-4D97-AF65-F5344CB8AC3E}">
        <p14:creationId xmlns:p14="http://schemas.microsoft.com/office/powerpoint/2010/main" val="2349214774"/>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txBox="1">
            <a:spLocks/>
          </p:cNvSpPr>
          <p:nvPr/>
        </p:nvSpPr>
        <p:spPr>
          <a:xfrm>
            <a:off x="350810" y="36948"/>
            <a:ext cx="8469909" cy="731348"/>
          </a:xfrm>
          <a:prstGeom prst="rect">
            <a:avLst/>
          </a:prstGeom>
        </p:spPr>
        <p:txBody>
          <a:bodyPr vert="horz" lIns="91440" tIns="45720" rIns="91440" bIns="45720" rtlCol="0" anchor="ctr">
            <a:normAutofit fontScale="9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Some light reading on content strategy</a:t>
            </a:r>
            <a:endParaRPr lang="en-US" dirty="0"/>
          </a:p>
        </p:txBody>
      </p:sp>
      <p:pic>
        <p:nvPicPr>
          <p:cNvPr id="5" name="Picture 4" descr="cs-text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73018"/>
            <a:ext cx="9144000" cy="5512594"/>
          </a:xfrm>
          <a:prstGeom prst="rect">
            <a:avLst/>
          </a:prstGeom>
        </p:spPr>
      </p:pic>
    </p:spTree>
    <p:extLst>
      <p:ext uri="{BB962C8B-B14F-4D97-AF65-F5344CB8AC3E}">
        <p14:creationId xmlns:p14="http://schemas.microsoft.com/office/powerpoint/2010/main" val="160920634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does a brand represent?</a:t>
            </a:r>
            <a:endParaRPr lang="en-US" dirty="0"/>
          </a:p>
        </p:txBody>
      </p:sp>
      <p:sp>
        <p:nvSpPr>
          <p:cNvPr id="3" name="Rectangle 2"/>
          <p:cNvSpPr/>
          <p:nvPr/>
        </p:nvSpPr>
        <p:spPr>
          <a:xfrm>
            <a:off x="568325" y="5730389"/>
            <a:ext cx="8229600" cy="954107"/>
          </a:xfrm>
          <a:prstGeom prst="rect">
            <a:avLst/>
          </a:prstGeom>
        </p:spPr>
        <p:txBody>
          <a:bodyPr wrap="square">
            <a:spAutoFit/>
          </a:bodyPr>
          <a:lstStyle/>
          <a:p>
            <a:r>
              <a:rPr lang="en-US" sz="2800" dirty="0" smtClean="0"/>
              <a:t>A brand does </a:t>
            </a:r>
            <a:r>
              <a:rPr lang="en-US" sz="2800" dirty="0"/>
              <a:t>not </a:t>
            </a:r>
            <a:r>
              <a:rPr lang="en-US" sz="2800" dirty="0" smtClean="0"/>
              <a:t>sell </a:t>
            </a:r>
            <a:r>
              <a:rPr lang="en-US" sz="2800" dirty="0"/>
              <a:t>coffee, concert tickets, books, lipstick, yogurt, entertainment or information.</a:t>
            </a:r>
          </a:p>
        </p:txBody>
      </p:sp>
      <p:pic>
        <p:nvPicPr>
          <p:cNvPr id="4" name="Picture 3" descr="imgres.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5301" y="1838429"/>
            <a:ext cx="4635543" cy="3141302"/>
          </a:xfrm>
          <a:prstGeom prst="rect">
            <a:avLst/>
          </a:prstGeom>
        </p:spPr>
      </p:pic>
    </p:spTree>
    <p:extLst>
      <p:ext uri="{BB962C8B-B14F-4D97-AF65-F5344CB8AC3E}">
        <p14:creationId xmlns:p14="http://schemas.microsoft.com/office/powerpoint/2010/main" val="168349860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0513"/>
            <a:ext cx="8229600" cy="1143000"/>
          </a:xfrm>
        </p:spPr>
        <p:txBody>
          <a:bodyPr/>
          <a:lstStyle/>
          <a:p>
            <a:r>
              <a:rPr lang="en-US" dirty="0" smtClean="0"/>
              <a:t>What does a brand stand for?</a:t>
            </a:r>
            <a:endParaRPr lang="en-US" dirty="0"/>
          </a:p>
        </p:txBody>
      </p:sp>
      <p:sp>
        <p:nvSpPr>
          <p:cNvPr id="3" name="Rectangle 2"/>
          <p:cNvSpPr/>
          <p:nvPr/>
        </p:nvSpPr>
        <p:spPr>
          <a:xfrm>
            <a:off x="457200" y="1727178"/>
            <a:ext cx="8134163" cy="3046988"/>
          </a:xfrm>
          <a:prstGeom prst="rect">
            <a:avLst/>
          </a:prstGeom>
        </p:spPr>
        <p:txBody>
          <a:bodyPr wrap="square">
            <a:spAutoFit/>
          </a:bodyPr>
          <a:lstStyle/>
          <a:p>
            <a:r>
              <a:rPr lang="en-US" sz="2400" dirty="0" smtClean="0"/>
              <a:t>“Medicine </a:t>
            </a:r>
            <a:r>
              <a:rPr lang="en-US" sz="2400" dirty="0"/>
              <a:t>doesn’t sell cures, it sells </a:t>
            </a:r>
            <a:r>
              <a:rPr lang="en-US" sz="2400" dirty="0" smtClean="0"/>
              <a:t>trust … many </a:t>
            </a:r>
            <a:r>
              <a:rPr lang="en-US" sz="2400" dirty="0"/>
              <a:t>brands sell a promise of a better version of ourselves. Tiffany sells </a:t>
            </a:r>
            <a:r>
              <a:rPr lang="en-US" sz="2400" dirty="0" smtClean="0"/>
              <a:t>mattering, Facebook sells belonging and Whole Foods sells nurturing and self-love.”</a:t>
            </a:r>
          </a:p>
          <a:p>
            <a:endParaRPr lang="en-US" sz="2400" dirty="0"/>
          </a:p>
          <a:p>
            <a:r>
              <a:rPr lang="en-US" sz="2400" dirty="0" smtClean="0"/>
              <a:t>- The Story of </a:t>
            </a:r>
            <a:r>
              <a:rPr lang="en-US" sz="2400" dirty="0"/>
              <a:t>Telling blog (http://</a:t>
            </a:r>
            <a:r>
              <a:rPr lang="en-US" sz="2400" dirty="0" err="1"/>
              <a:t>thestoryoftelling.com</a:t>
            </a:r>
            <a:r>
              <a:rPr lang="en-US" sz="2400" dirty="0"/>
              <a:t>/blog</a:t>
            </a:r>
            <a:r>
              <a:rPr lang="en-US" sz="2400" dirty="0" smtClean="0"/>
              <a:t>/)</a:t>
            </a:r>
          </a:p>
          <a:p>
            <a:endParaRPr lang="en-US" sz="2400" dirty="0"/>
          </a:p>
          <a:p>
            <a:endParaRPr lang="en-US" sz="2400" dirty="0"/>
          </a:p>
        </p:txBody>
      </p:sp>
      <p:pic>
        <p:nvPicPr>
          <p:cNvPr id="4" name="Picture 3" descr="TiffanyLogo.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0960" y="4629455"/>
            <a:ext cx="2260589" cy="1739594"/>
          </a:xfrm>
          <a:prstGeom prst="rect">
            <a:avLst/>
          </a:prstGeom>
        </p:spPr>
      </p:pic>
      <p:pic>
        <p:nvPicPr>
          <p:cNvPr id="5" name="Picture 4" descr="wholeFoods2.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33750" y="4288391"/>
            <a:ext cx="2428875" cy="2428875"/>
          </a:xfrm>
          <a:prstGeom prst="rect">
            <a:avLst/>
          </a:prstGeom>
        </p:spPr>
      </p:pic>
      <p:pic>
        <p:nvPicPr>
          <p:cNvPr id="6" name="Picture 5" descr="facebookLogo.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7500" y="4774165"/>
            <a:ext cx="2479480" cy="1388509"/>
          </a:xfrm>
          <a:prstGeom prst="rect">
            <a:avLst/>
          </a:prstGeom>
        </p:spPr>
      </p:pic>
    </p:spTree>
    <p:extLst>
      <p:ext uri="{BB962C8B-B14F-4D97-AF65-F5344CB8AC3E}">
        <p14:creationId xmlns:p14="http://schemas.microsoft.com/office/powerpoint/2010/main" val="34462224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How does a brand express itself?</a:t>
            </a:r>
            <a:endParaRPr lang="en-US" dirty="0"/>
          </a:p>
        </p:txBody>
      </p:sp>
      <p:sp>
        <p:nvSpPr>
          <p:cNvPr id="2" name="Rectangle 1"/>
          <p:cNvSpPr/>
          <p:nvPr/>
        </p:nvSpPr>
        <p:spPr>
          <a:xfrm>
            <a:off x="2056465" y="1438960"/>
            <a:ext cx="5421340" cy="584776"/>
          </a:xfrm>
          <a:prstGeom prst="rect">
            <a:avLst/>
          </a:prstGeom>
        </p:spPr>
        <p:txBody>
          <a:bodyPr wrap="square">
            <a:spAutoFit/>
          </a:bodyPr>
          <a:lstStyle/>
          <a:p>
            <a:r>
              <a:rPr lang="en-US" sz="3200" b="1" dirty="0" smtClean="0"/>
              <a:t>By telling a brand story…</a:t>
            </a:r>
            <a:endParaRPr lang="en-US" sz="3200" dirty="0"/>
          </a:p>
        </p:txBody>
      </p:sp>
      <p:pic>
        <p:nvPicPr>
          <p:cNvPr id="6" name="Picture 5" descr="nike.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647" y="2135634"/>
            <a:ext cx="7746207" cy="4357241"/>
          </a:xfrm>
          <a:prstGeom prst="rect">
            <a:avLst/>
          </a:prstGeom>
        </p:spPr>
      </p:pic>
    </p:spTree>
    <p:extLst>
      <p:ext uri="{BB962C8B-B14F-4D97-AF65-F5344CB8AC3E}">
        <p14:creationId xmlns:p14="http://schemas.microsoft.com/office/powerpoint/2010/main" val="10866096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B</a:t>
            </a:r>
            <a:r>
              <a:rPr lang="en-US" dirty="0" smtClean="0"/>
              <a:t>rand meaning and value can be expressed in lots of ways</a:t>
            </a:r>
            <a:endParaRPr lang="en-US" dirty="0"/>
          </a:p>
        </p:txBody>
      </p:sp>
      <p:sp>
        <p:nvSpPr>
          <p:cNvPr id="5" name="TextBox 4"/>
          <p:cNvSpPr txBox="1"/>
          <p:nvPr/>
        </p:nvSpPr>
        <p:spPr>
          <a:xfrm>
            <a:off x="597865" y="2045133"/>
            <a:ext cx="5705967" cy="3046988"/>
          </a:xfrm>
          <a:prstGeom prst="rect">
            <a:avLst/>
          </a:prstGeom>
          <a:noFill/>
        </p:spPr>
        <p:txBody>
          <a:bodyPr wrap="square" rtlCol="0">
            <a:spAutoFit/>
          </a:bodyPr>
          <a:lstStyle/>
          <a:p>
            <a:endParaRPr lang="en-US" sz="3200" dirty="0"/>
          </a:p>
          <a:p>
            <a:pPr marL="457200" indent="-457200">
              <a:buFont typeface="Arial"/>
              <a:buChar char="•"/>
            </a:pPr>
            <a:r>
              <a:rPr lang="en-US" sz="3200" dirty="0" smtClean="0"/>
              <a:t>Service (Amazon)</a:t>
            </a:r>
          </a:p>
          <a:p>
            <a:pPr marL="457200" indent="-457200">
              <a:buFont typeface="Arial"/>
              <a:buChar char="•"/>
            </a:pPr>
            <a:r>
              <a:rPr lang="en-US" sz="3200" dirty="0" smtClean="0"/>
              <a:t>Price (Wal-Mart)</a:t>
            </a:r>
          </a:p>
          <a:p>
            <a:pPr marL="457200" indent="-457200">
              <a:buFont typeface="Arial"/>
              <a:buChar char="•"/>
            </a:pPr>
            <a:r>
              <a:rPr lang="en-US" sz="3200" dirty="0" smtClean="0"/>
              <a:t>Durability (</a:t>
            </a:r>
            <a:r>
              <a:rPr lang="en-US" sz="3200" dirty="0" err="1" smtClean="0"/>
              <a:t>Dickies</a:t>
            </a:r>
            <a:r>
              <a:rPr lang="en-US" sz="3200" dirty="0" smtClean="0"/>
              <a:t>)</a:t>
            </a:r>
          </a:p>
          <a:p>
            <a:pPr marL="457200" indent="-457200">
              <a:buFont typeface="Arial"/>
              <a:buChar char="•"/>
            </a:pPr>
            <a:r>
              <a:rPr lang="en-US" sz="3200" dirty="0" smtClean="0"/>
              <a:t>Design (Apple)</a:t>
            </a:r>
          </a:p>
          <a:p>
            <a:pPr marL="457200" indent="-457200">
              <a:buFont typeface="Arial"/>
              <a:buChar char="•"/>
            </a:pPr>
            <a:r>
              <a:rPr lang="en-US" sz="3200" dirty="0" smtClean="0"/>
              <a:t>Reliability (Hyundai)</a:t>
            </a:r>
            <a:endParaRPr lang="en-US" sz="3200" dirty="0"/>
          </a:p>
        </p:txBody>
      </p:sp>
      <p:pic>
        <p:nvPicPr>
          <p:cNvPr id="2" name="Picture 1" descr="imgres.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4825" y="2045133"/>
            <a:ext cx="4179137" cy="1218495"/>
          </a:xfrm>
          <a:prstGeom prst="rect">
            <a:avLst/>
          </a:prstGeom>
        </p:spPr>
      </p:pic>
      <p:pic>
        <p:nvPicPr>
          <p:cNvPr id="3" name="Picture 2" descr="imgres.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23094" y="3263628"/>
            <a:ext cx="3963182" cy="1095212"/>
          </a:xfrm>
          <a:prstGeom prst="rect">
            <a:avLst/>
          </a:prstGeom>
        </p:spPr>
      </p:pic>
      <p:pic>
        <p:nvPicPr>
          <p:cNvPr id="6" name="Picture 5" descr="imgres.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25130" y="4575405"/>
            <a:ext cx="2664369" cy="1995705"/>
          </a:xfrm>
          <a:prstGeom prst="rect">
            <a:avLst/>
          </a:prstGeom>
        </p:spPr>
      </p:pic>
    </p:spTree>
    <p:extLst>
      <p:ext uri="{BB962C8B-B14F-4D97-AF65-F5344CB8AC3E}">
        <p14:creationId xmlns:p14="http://schemas.microsoft.com/office/powerpoint/2010/main" val="318272951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574" y="286117"/>
            <a:ext cx="8854568" cy="1143000"/>
          </a:xfrm>
        </p:spPr>
        <p:txBody>
          <a:bodyPr>
            <a:normAutofit fontScale="90000"/>
          </a:bodyPr>
          <a:lstStyle/>
          <a:p>
            <a:r>
              <a:rPr lang="en-US" dirty="0" smtClean="0"/>
              <a:t>When a brand wants to tell its </a:t>
            </a:r>
            <a:r>
              <a:rPr lang="en-US" dirty="0"/>
              <a:t>story </a:t>
            </a:r>
            <a:r>
              <a:rPr lang="en-US" dirty="0" smtClean="0"/>
              <a:t>it is </a:t>
            </a:r>
            <a:r>
              <a:rPr lang="en-US" dirty="0"/>
              <a:t>increasingly choosing to express and convey </a:t>
            </a:r>
            <a:r>
              <a:rPr lang="en-US" dirty="0" smtClean="0"/>
              <a:t>it through </a:t>
            </a:r>
            <a:r>
              <a:rPr lang="en-US" dirty="0"/>
              <a:t>content…</a:t>
            </a:r>
          </a:p>
        </p:txBody>
      </p:sp>
      <p:pic>
        <p:nvPicPr>
          <p:cNvPr id="3" name="Picture 2" descr="brand-meanin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909" y="2007493"/>
            <a:ext cx="6212186" cy="4475556"/>
          </a:xfrm>
          <a:prstGeom prst="rect">
            <a:avLst/>
          </a:prstGeom>
        </p:spPr>
      </p:pic>
      <p:pic>
        <p:nvPicPr>
          <p:cNvPr id="4" name="Picture 3" descr="nike.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6403" y="2007493"/>
            <a:ext cx="7746207" cy="4424905"/>
          </a:xfrm>
          <a:prstGeom prst="rect">
            <a:avLst/>
          </a:prstGeom>
        </p:spPr>
      </p:pic>
    </p:spTree>
    <p:extLst>
      <p:ext uri="{BB962C8B-B14F-4D97-AF65-F5344CB8AC3E}">
        <p14:creationId xmlns:p14="http://schemas.microsoft.com/office/powerpoint/2010/main" val="6045886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990</TotalTime>
  <Words>2022</Words>
  <Application>Microsoft Macintosh PowerPoint</Application>
  <PresentationFormat>On-screen Show (4:3)</PresentationFormat>
  <Paragraphs>185</Paragraphs>
  <Slides>43</Slides>
  <Notes>35</Notes>
  <HiddenSlides>0</HiddenSlides>
  <MMClips>0</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Office Theme</vt:lpstr>
      <vt:lpstr>Content Strategy 101</vt:lpstr>
      <vt:lpstr>PowerPoint Presentation</vt:lpstr>
      <vt:lpstr>PowerPoint Presentation</vt:lpstr>
      <vt:lpstr>PowerPoint Presentation</vt:lpstr>
      <vt:lpstr>What does a brand represent?</vt:lpstr>
      <vt:lpstr>What does a brand stand for?</vt:lpstr>
      <vt:lpstr>How does a brand express itself?</vt:lpstr>
      <vt:lpstr>Brand meaning and value can be expressed in lots of ways</vt:lpstr>
      <vt:lpstr>When a brand wants to tell its story it is increasingly choosing to express and convey it through content…</vt:lpstr>
      <vt:lpstr>A CS can help a business translate brand meaning into content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Keep customers engaged throughout their purchase journey</vt:lpstr>
      <vt:lpstr>With differentiated, authentic content that has a personality</vt:lpstr>
      <vt:lpstr>That informs and, when appropriate, delights </vt:lpstr>
      <vt:lpstr>Get content that matters most correct first</vt:lpstr>
      <vt:lpstr>Then fan out and speak more broadly, more boldly</vt:lpstr>
      <vt:lpstr>Brand content is a conversation with your customers</vt:lpstr>
      <vt:lpstr>It shows you get your audience</vt:lpstr>
      <vt:lpstr>From clear, concise language prompts</vt:lpstr>
      <vt:lpstr>To experiences that are spot on</vt:lpstr>
      <vt:lpstr>It’s the words, messages, images, videos -- the content experiences </vt:lpstr>
      <vt:lpstr>That can help elevate a brand</vt:lpstr>
      <vt:lpstr>PowerPoint Presentation</vt:lpstr>
      <vt:lpstr>Uh, what about the content pillars?</vt:lpstr>
      <vt:lpstr>Content pillars define the major themes and motifs of the brand  </vt:lpstr>
      <vt:lpstr>Content Pillars</vt:lpstr>
      <vt:lpstr>The pillar challenge</vt:lpstr>
      <vt:lpstr>Establishing pillars</vt:lpstr>
      <vt:lpstr>Bring the pillars to life with brand voice and tone</vt:lpstr>
      <vt:lpstr>Your favorite magazine has a voice and a tone</vt:lpstr>
      <vt:lpstr>Your favorite brand has a voice and a tone</vt:lpstr>
      <vt:lpstr>PowerPoint Presentation</vt:lpstr>
      <vt:lpstr>Does your brand know what its content sounds like? What it feels like? What it looks like? What it smells like? What it tastes like?</vt:lpstr>
      <vt:lpstr>Some light reading on branding</vt:lpstr>
      <vt:lpstr>PowerPoint Presentation</vt:lpstr>
    </vt:vector>
  </TitlesOfParts>
  <Company>Publicis Groupe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Content Strategy 101</dc:title>
  <dc:creator>Publicis Groupe</dc:creator>
  <cp:lastModifiedBy>Publicis Groupe</cp:lastModifiedBy>
  <cp:revision>223</cp:revision>
  <dcterms:created xsi:type="dcterms:W3CDTF">2013-07-25T18:09:32Z</dcterms:created>
  <dcterms:modified xsi:type="dcterms:W3CDTF">2013-10-16T20:43:00Z</dcterms:modified>
</cp:coreProperties>
</file>