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433" r:id="rId6"/>
    <p:sldId id="498" r:id="rId7"/>
    <p:sldId id="435" r:id="rId8"/>
    <p:sldId id="468" r:id="rId9"/>
    <p:sldId id="497" r:id="rId10"/>
    <p:sldId id="483" r:id="rId11"/>
    <p:sldId id="499" r:id="rId12"/>
    <p:sldId id="495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54" r:id="rId25"/>
    <p:sldId id="455" r:id="rId26"/>
    <p:sldId id="456" r:id="rId27"/>
    <p:sldId id="396" r:id="rId28"/>
    <p:sldId id="477" r:id="rId29"/>
    <p:sldId id="410" r:id="rId30"/>
    <p:sldId id="412" r:id="rId31"/>
    <p:sldId id="41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2">
          <p15:clr>
            <a:srgbClr val="A4A3A4"/>
          </p15:clr>
        </p15:guide>
        <p15:guide id="2" pos="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434343"/>
    <a:srgbClr val="404040"/>
    <a:srgbClr val="272727"/>
    <a:srgbClr val="FFE100"/>
    <a:srgbClr val="141313"/>
    <a:srgbClr val="FED517"/>
    <a:srgbClr val="231F20"/>
    <a:srgbClr val="FFFFFF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95827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1720" y="184"/>
      </p:cViewPr>
      <p:guideLst>
        <p:guide orient="horz" pos="4102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24" d="100"/>
        <a:sy n="124" d="100"/>
      </p:scale>
      <p:origin x="0" y="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AD6D1-8435-ED43-A99E-D1337EC4358A}" type="datetime1">
              <a:rPr lang="en-US" smtClean="0"/>
              <a:t>8/23/21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FD80-5080-9643-86F4-B6B8F7D08B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1437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44B1A-1C32-3246-B943-77C161D53124}" type="datetime1">
              <a:rPr lang="en-US" smtClean="0"/>
              <a:t>8/23/21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40F05-6612-AD46-A34C-22B33C54C5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5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668E84-B427-481D-A294-BFD5B66079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site evolves it becomes </a:t>
            </a:r>
            <a:r>
              <a:rPr lang="en-US" sz="1200" baseline="0" dirty="0"/>
              <a:t>a</a:t>
            </a:r>
            <a:r>
              <a:rPr lang="en-US" sz="1200" dirty="0"/>
              <a:t> more interactive platform with</a:t>
            </a:r>
            <a:r>
              <a:rPr lang="en-US" sz="1200" baseline="0" dirty="0"/>
              <a:t> messaging and innovation </a:t>
            </a:r>
            <a:r>
              <a:rPr lang="en-US" sz="1200" dirty="0"/>
              <a:t>around the nation’s fastest, most powerful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0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1) Feature licensed innovation content created by top tech sources</a:t>
            </a:r>
          </a:p>
          <a:p>
            <a:r>
              <a:rPr lang="en-US" sz="1200" dirty="0"/>
              <a:t>2) Tap into the innovation community for inspiration, insight, and content</a:t>
            </a:r>
          </a:p>
          <a:p>
            <a:r>
              <a:rPr lang="en-US" sz="1200" dirty="0"/>
              <a:t>3) Sprint network innovation content strategically positioned among other, non-promotional articles</a:t>
            </a:r>
          </a:p>
          <a:p>
            <a:r>
              <a:rPr lang="en-US" sz="1200" dirty="0"/>
              <a:t>4) Provide faceted search functionality that allow users to filter the specific content they want to experience.</a:t>
            </a:r>
          </a:p>
          <a:p>
            <a:r>
              <a:rPr lang="en-US" sz="1200" dirty="0"/>
              <a:t>5) Is a destination spot for other Sprint content properties to drive users to.</a:t>
            </a:r>
          </a:p>
          <a:p>
            <a:r>
              <a:rPr lang="en-US" sz="1200" dirty="0"/>
              <a:t>6) Sponsors contests that leverage network speed/bandwidth to solve human problems.</a:t>
            </a:r>
          </a:p>
          <a:p>
            <a:r>
              <a:rPr lang="en-US" sz="1200" dirty="0"/>
              <a:t>7) Will generate “sponsored content” that serves as “native ads” in tech publications to “meet the geeks” where they are at.</a:t>
            </a:r>
          </a:p>
          <a:p>
            <a:r>
              <a:rPr lang="en-US" sz="1200" dirty="0"/>
              <a:t>8) Content intended as a “time killer” designed to be sticky.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73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4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4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02756" indent="-270291" eaLnBrk="0" hangingPunct="0"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081164" indent="-216233" eaLnBrk="0" hangingPunct="0"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513629" indent="-216233" eaLnBrk="0" hangingPunct="0"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1946095" indent="-216233" eaLnBrk="0" hangingPunct="0"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378560" indent="-216233" defTabSz="77183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811026" indent="-216233" defTabSz="77183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243491" indent="-216233" defTabSz="77183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675957" indent="-216233" defTabSz="771831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eaLnBrk="1" hangingPunct="1"/>
            <a:fld id="{9467FBA2-3FFB-A541-9B3F-52AF9A033B37}" type="slidenum">
              <a:rPr lang="en-US" sz="1100">
                <a:latin typeface="Calibri" charset="0"/>
              </a:rPr>
              <a:pPr eaLnBrk="1" hangingPunct="1"/>
              <a:t>22</a:t>
            </a:fld>
            <a:endParaRPr lang="en-US" sz="11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40F05-6612-AD46-A34C-22B33C54C5F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34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ED5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7113" y="2130425"/>
            <a:ext cx="7086600" cy="1470025"/>
          </a:xfrm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113" y="3886200"/>
            <a:ext cx="7086600" cy="5263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231F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Sprint_Horizontal_One-color_allblack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32" y="4561020"/>
            <a:ext cx="2029060" cy="11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32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0763" y="2401684"/>
            <a:ext cx="7473950" cy="1089862"/>
          </a:xfrm>
        </p:spPr>
        <p:txBody>
          <a:bodyPr anchor="ctr"/>
          <a:lstStyle>
            <a:lvl1pPr algn="l">
              <a:defRPr sz="4000" b="1" cap="none">
                <a:solidFill>
                  <a:srgbClr val="FED5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SprintYello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817" y="6293766"/>
            <a:ext cx="1035071" cy="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1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55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538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618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32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68776"/>
            <a:ext cx="9152141" cy="589224"/>
          </a:xfrm>
          <a:prstGeom prst="rect">
            <a:avLst/>
          </a:prstGeom>
          <a:solidFill>
            <a:srgbClr val="1413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printYellow.eps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5958" y="6350753"/>
            <a:ext cx="1035071" cy="4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6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1" i="0" kern="1200">
          <a:solidFill>
            <a:srgbClr val="141313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2000" b="0" i="0" kern="1200">
          <a:solidFill>
            <a:srgbClr val="231F20"/>
          </a:solidFill>
          <a:latin typeface="Helvetica"/>
          <a:ea typeface="+mn-ea"/>
          <a:cs typeface="Helvetica"/>
        </a:defRPr>
      </a:lvl1pPr>
      <a:lvl2pPr marL="4572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800" b="0" i="0" kern="1200">
          <a:solidFill>
            <a:srgbClr val="231F20"/>
          </a:solidFill>
          <a:latin typeface="Helvetica"/>
          <a:ea typeface="+mn-ea"/>
          <a:cs typeface="Helvetica"/>
        </a:defRPr>
      </a:lvl2pPr>
      <a:lvl3pPr marL="9144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rgbClr val="231F20"/>
          </a:solidFill>
          <a:latin typeface="Helvetica"/>
          <a:ea typeface="+mn-ea"/>
          <a:cs typeface="Helvetica"/>
        </a:defRPr>
      </a:lvl3pPr>
      <a:lvl4pPr marL="13716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400" b="0" i="0" kern="1200">
          <a:solidFill>
            <a:srgbClr val="231F20"/>
          </a:solidFill>
          <a:latin typeface="Helvetica"/>
          <a:ea typeface="+mn-ea"/>
          <a:cs typeface="Helvetica"/>
        </a:defRPr>
      </a:lvl4pPr>
      <a:lvl5pPr marL="182880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400" b="0" i="0" kern="1200">
          <a:solidFill>
            <a:srgbClr val="231F2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27113" y="2130425"/>
            <a:ext cx="7211849" cy="1896988"/>
          </a:xfrm>
        </p:spPr>
        <p:txBody>
          <a:bodyPr/>
          <a:lstStyle/>
          <a:p>
            <a:r>
              <a:rPr lang="en-US" dirty="0"/>
              <a:t>Innovation Hub: </a:t>
            </a:r>
            <a:br>
              <a:rPr lang="en-US" dirty="0"/>
            </a:br>
            <a:r>
              <a:rPr lang="en-US" dirty="0"/>
              <a:t>Content Strategy Overview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09.10.2013</a:t>
            </a:r>
          </a:p>
        </p:txBody>
      </p:sp>
    </p:spTree>
    <p:extLst>
      <p:ext uri="{BB962C8B-B14F-4D97-AF65-F5344CB8AC3E}">
        <p14:creationId xmlns:p14="http://schemas.microsoft.com/office/powerpoint/2010/main" val="222454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6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594" y="232748"/>
            <a:ext cx="8817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- </a:t>
            </a:r>
            <a:r>
              <a:rPr lang="en-US" sz="2200" i="1" dirty="0"/>
              <a:t>dynamic, programmable content objects</a:t>
            </a:r>
          </a:p>
          <a:p>
            <a:r>
              <a:rPr lang="en-US" sz="2200" i="1" dirty="0"/>
              <a:t>1) article, 2) video, 3) image, 4) API content 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4560" y="424688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94560" y="497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2440" y="150159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 TYPE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895" y="214517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PRIORITY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7870" y="278803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720" y="340608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120" y="406221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61740" y="47429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097809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11.0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250" y="0"/>
            <a:ext cx="9809582" cy="6261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47343" y="1230578"/>
            <a:ext cx="2215236" cy="2534795"/>
          </a:xfrm>
          <a:prstGeom prst="rect">
            <a:avLst/>
          </a:prstGeom>
          <a:noFill/>
          <a:ln w="762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2827" y="1"/>
            <a:ext cx="2215236" cy="1201042"/>
          </a:xfrm>
          <a:prstGeom prst="rect">
            <a:avLst/>
          </a:prstGeom>
          <a:noFill/>
          <a:ln w="762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72424" y="1201042"/>
            <a:ext cx="1544908" cy="2008299"/>
          </a:xfrm>
          <a:prstGeom prst="rect">
            <a:avLst/>
          </a:prstGeom>
          <a:noFill/>
          <a:ln w="762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886" y="5160201"/>
            <a:ext cx="2196342" cy="1068331"/>
          </a:xfrm>
          <a:prstGeom prst="rect">
            <a:avLst/>
          </a:prstGeom>
          <a:noFill/>
          <a:ln w="76200" cap="rnd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5650602" y="1398069"/>
            <a:ext cx="433940" cy="403490"/>
          </a:xfrm>
          <a:prstGeom prst="ellipse">
            <a:avLst/>
          </a:prstGeom>
          <a:solidFill>
            <a:srgbClr val="CC3333"/>
          </a:solidFill>
          <a:ln w="6350" cap="flat" cmpd="sng" algn="ctr">
            <a:gradFill flip="none" rotWithShape="1">
              <a:gsLst>
                <a:gs pos="0">
                  <a:srgbClr val="DD8585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1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25865" y="5696635"/>
            <a:ext cx="433940" cy="403490"/>
          </a:xfrm>
          <a:prstGeom prst="ellipse">
            <a:avLst/>
          </a:prstGeom>
          <a:solidFill>
            <a:srgbClr val="CC3333"/>
          </a:solidFill>
          <a:ln w="6350" cap="flat" cmpd="sng" algn="ctr">
            <a:gradFill flip="none" rotWithShape="1">
              <a:gsLst>
                <a:gs pos="0">
                  <a:srgbClr val="DD8585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3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55078" y="708564"/>
            <a:ext cx="433940" cy="403490"/>
          </a:xfrm>
          <a:prstGeom prst="ellipse">
            <a:avLst/>
          </a:prstGeom>
          <a:solidFill>
            <a:srgbClr val="CC3333"/>
          </a:solidFill>
          <a:ln w="6350" cap="flat" cmpd="sng" algn="ctr">
            <a:gradFill flip="none" rotWithShape="1">
              <a:gsLst>
                <a:gs pos="0">
                  <a:srgbClr val="DD8585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2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38463" y="2712134"/>
            <a:ext cx="433940" cy="403490"/>
          </a:xfrm>
          <a:prstGeom prst="ellipse">
            <a:avLst/>
          </a:prstGeom>
          <a:solidFill>
            <a:srgbClr val="CC3333"/>
          </a:solidFill>
          <a:ln w="6350" cap="flat" cmpd="sng" algn="ctr">
            <a:gradFill flip="none" rotWithShape="1">
              <a:gsLst>
                <a:gs pos="0">
                  <a:srgbClr val="DD8585"/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4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1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1.0 Article Type (Home and Landing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7760" y="150159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826" y="2177742"/>
            <a:ext cx="236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SUBHEAD (optional)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9710" y="2755356"/>
            <a:ext cx="220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(optional)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2826" y="4190246"/>
            <a:ext cx="41385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three available article tiles available: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Article headline/optional sub w/ Image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Article headline w/ smaller image </a:t>
            </a:r>
          </a:p>
          <a:p>
            <a:pPr marL="285750" indent="-285750">
              <a:buFontTx/>
              <a:buChar char="-"/>
            </a:pPr>
            <a:r>
              <a:rPr lang="en-US" dirty="0"/>
              <a:t>Article headline no image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3757" y="5417653"/>
            <a:ext cx="33916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First article type can be re-positioned as full takeover tile</a:t>
            </a:r>
          </a:p>
        </p:txBody>
      </p:sp>
    </p:spTree>
    <p:extLst>
      <p:ext uri="{BB962C8B-B14F-4D97-AF65-F5344CB8AC3E}">
        <p14:creationId xmlns:p14="http://schemas.microsoft.com/office/powerpoint/2010/main" val="375466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1.0 Article Type (Detail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4560" y="424688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194560" y="497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13485" y="150159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31025" y="219945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SUBHEAD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8815" y="339682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1400" y="473875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185" y="2768954"/>
            <a:ext cx="187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BYLINE/ IMAGE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6155" y="398622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IMAGE(S)</a:t>
            </a:r>
          </a:p>
        </p:txBody>
      </p:sp>
    </p:spTree>
    <p:extLst>
      <p:ext uri="{BB962C8B-B14F-4D97-AF65-F5344CB8AC3E}">
        <p14:creationId xmlns:p14="http://schemas.microsoft.com/office/powerpoint/2010/main" val="3731551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2.0 Video Type (Home and Landing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440" y="153416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 FRAME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217245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" y="276475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776" y="401880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306320" y="4262536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95395" y="3373787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2827" y="4961005"/>
            <a:ext cx="464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available video tiles available: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Large video poster frame w/ headline</a:t>
            </a:r>
          </a:p>
          <a:p>
            <a:pPr marL="285750" indent="-285750">
              <a:buFontTx/>
              <a:buChar char="-"/>
            </a:pPr>
            <a:r>
              <a:rPr lang="en-US" dirty="0"/>
              <a:t>Small video poster frame no headline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33757" y="5417653"/>
            <a:ext cx="33916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First video type can be re-positioned as full takeover tile</a:t>
            </a:r>
          </a:p>
        </p:txBody>
      </p:sp>
    </p:spTree>
    <p:extLst>
      <p:ext uri="{BB962C8B-B14F-4D97-AF65-F5344CB8AC3E}">
        <p14:creationId xmlns:p14="http://schemas.microsoft.com/office/powerpoint/2010/main" val="361723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2.0 Video Type (Detail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9440" y="153416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POSTER FRAME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217245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" y="2765236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3776" y="4718768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306320" y="4262536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2326" y="402278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2216270" y="4957714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72825" y="338678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TRANSCRIPT</a:t>
            </a:r>
          </a:p>
        </p:txBody>
      </p:sp>
    </p:spTree>
    <p:extLst>
      <p:ext uri="{BB962C8B-B14F-4D97-AF65-F5344CB8AC3E}">
        <p14:creationId xmlns:p14="http://schemas.microsoft.com/office/powerpoint/2010/main" val="2632561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3.0 Image Type (Home and Landing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4560" y="424688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080" y="153416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20" y="22029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320" y="277848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320" y="336117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880" y="400125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2827" y="4961005"/>
            <a:ext cx="4645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available image tiles available: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Large image w/ headline (info-graphic)</a:t>
            </a:r>
          </a:p>
          <a:p>
            <a:pPr marL="285750" indent="-285750">
              <a:buFontTx/>
              <a:buChar char="-"/>
            </a:pPr>
            <a:r>
              <a:rPr lang="en-US" dirty="0"/>
              <a:t>Small image no headline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33757" y="5417653"/>
            <a:ext cx="3391635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First image type can be re-positioned as full takeover tile</a:t>
            </a:r>
          </a:p>
        </p:txBody>
      </p:sp>
    </p:spTree>
    <p:extLst>
      <p:ext uri="{BB962C8B-B14F-4D97-AF65-F5344CB8AC3E}">
        <p14:creationId xmlns:p14="http://schemas.microsoft.com/office/powerpoint/2010/main" val="1674803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3.0 Image Type (Detail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194560" y="30378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194560" y="364744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2194560" y="424688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4080" y="1534160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20" y="22029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6320" y="2778482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6320" y="336117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CATEGORY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880" y="400125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METADATA</a:t>
            </a:r>
          </a:p>
        </p:txBody>
      </p:sp>
    </p:spTree>
    <p:extLst>
      <p:ext uri="{BB962C8B-B14F-4D97-AF65-F5344CB8AC3E}">
        <p14:creationId xmlns:p14="http://schemas.microsoft.com/office/powerpoint/2010/main" val="91293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4.0 API Content (Twitter, Flickr, Instagram, </a:t>
            </a:r>
            <a:r>
              <a:rPr lang="en-US" sz="2200" b="1" dirty="0" err="1"/>
              <a:t>Slideshare</a:t>
            </a:r>
            <a:r>
              <a:rPr lang="en-US" sz="2200" b="1" dirty="0"/>
              <a:t> – Home and Landing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605" y="1534160"/>
            <a:ext cx="26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AGGREGATED FEEDS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20" y="22029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FEEDS</a:t>
            </a:r>
          </a:p>
        </p:txBody>
      </p:sp>
    </p:spTree>
    <p:extLst>
      <p:ext uri="{BB962C8B-B14F-4D97-AF65-F5344CB8AC3E}">
        <p14:creationId xmlns:p14="http://schemas.microsoft.com/office/powerpoint/2010/main" val="355171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32748"/>
            <a:ext cx="848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Cards – 4.0 API Content (Twitter, Flickr, Instagram, </a:t>
            </a:r>
            <a:r>
              <a:rPr lang="en-US" sz="2200" b="1" dirty="0" err="1"/>
              <a:t>Slideshare</a:t>
            </a:r>
            <a:r>
              <a:rPr lang="en-US" sz="2200" b="1" dirty="0"/>
              <a:t>, </a:t>
            </a:r>
            <a:r>
              <a:rPr lang="en-US" sz="2200" b="1" dirty="0" err="1"/>
              <a:t>Visual.ly</a:t>
            </a:r>
            <a:r>
              <a:rPr lang="en-US" sz="2200" b="1" dirty="0"/>
              <a:t> – Detail Page Attributes)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19456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194560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605" y="1534160"/>
            <a:ext cx="26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AGGREGATED FEEDS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2320" y="2202934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FEEDS</a:t>
            </a:r>
          </a:p>
        </p:txBody>
      </p:sp>
    </p:spTree>
    <p:extLst>
      <p:ext uri="{BB962C8B-B14F-4D97-AF65-F5344CB8AC3E}">
        <p14:creationId xmlns:p14="http://schemas.microsoft.com/office/powerpoint/2010/main" val="4079385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00" y="143848"/>
            <a:ext cx="8813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Is the Sprint Innovation Hub?</a:t>
            </a:r>
            <a:br>
              <a:rPr lang="en-US" sz="2200" b="1" dirty="0"/>
            </a:br>
            <a:br>
              <a:rPr lang="en-US" sz="2200" b="1" dirty="0"/>
            </a:br>
            <a:r>
              <a:rPr lang="en-US" sz="2000" dirty="0"/>
              <a:t>An engagement platform for tech geeks that demonstrates and sparks ideas about the unlimited possibilities of innovation.</a:t>
            </a:r>
          </a:p>
          <a:p>
            <a:endParaRPr lang="en-US" sz="2000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1953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antum-ti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0"/>
            <a:ext cx="8179597" cy="614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5761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Social Share Buttons* – Share Content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253630" y="174752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243785" y="2438400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3040" y="5327578"/>
            <a:ext cx="260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/>
              <a:t>+ MY INNOVATION is tabled for a later date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9964" y="2173399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TWITTER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268196" y="3053497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2065" y="2799916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FACEBOOK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2268196" y="3688283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62100" y="3421731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GOOGLE+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2268196" y="4264001"/>
            <a:ext cx="1859280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4314" y="4000575"/>
            <a:ext cx="170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LINKED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815" y="5327578"/>
            <a:ext cx="547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*Social share button can be found on Home and Landing tiles and at the top and bottom of Details pages.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04295" y="1497215"/>
            <a:ext cx="260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68041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762" y="2401684"/>
            <a:ext cx="7691437" cy="1089862"/>
          </a:xfrm>
        </p:spPr>
        <p:txBody>
          <a:bodyPr/>
          <a:lstStyle/>
          <a:p>
            <a:r>
              <a:rPr lang="en-US" dirty="0"/>
              <a:t>Content Sourcing Plan</a:t>
            </a:r>
          </a:p>
        </p:txBody>
      </p:sp>
    </p:spTree>
    <p:extLst>
      <p:ext uri="{BB962C8B-B14F-4D97-AF65-F5344CB8AC3E}">
        <p14:creationId xmlns:p14="http://schemas.microsoft.com/office/powerpoint/2010/main" val="346322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86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b="1" dirty="0">
                <a:solidFill>
                  <a:srgbClr val="000000"/>
                </a:solidFill>
                <a:ea typeface="Geneva" charset="-128"/>
              </a:rPr>
              <a:t>Potential Partners and Cadence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1346200"/>
            <a:ext cx="2133600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INTELLIGENCE &amp; CURATION</a:t>
            </a:r>
          </a:p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(daily)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228600" y="2565400"/>
            <a:ext cx="2133600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CREATION</a:t>
            </a:r>
          </a:p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(weekly)</a:t>
            </a: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228600" y="3784600"/>
            <a:ext cx="2133600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LICENSING</a:t>
            </a:r>
          </a:p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(daily)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228600" y="5003800"/>
            <a:ext cx="2133600" cy="1016000"/>
          </a:xfrm>
          <a:prstGeom prst="rect">
            <a:avLst/>
          </a:prstGeom>
          <a:solidFill>
            <a:schemeClr val="tx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DISTRIBUTION</a:t>
            </a:r>
          </a:p>
          <a:p>
            <a:pPr algn="ctr" defTabSz="81623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Helvetica"/>
                <a:cs typeface="Helvetica"/>
              </a:rPr>
              <a:t>(weekly)</a:t>
            </a:r>
          </a:p>
        </p:txBody>
      </p:sp>
      <p:sp>
        <p:nvSpPr>
          <p:cNvPr id="88070" name="TextBox 78"/>
          <p:cNvSpPr txBox="1">
            <a:spLocks noChangeArrowheads="1"/>
          </p:cNvSpPr>
          <p:nvPr/>
        </p:nvSpPr>
        <p:spPr bwMode="auto">
          <a:xfrm>
            <a:off x="2628900" y="16891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"/>
                <a:cs typeface="Helvetica"/>
              </a:rPr>
              <a:t>Finding content that MATTERS to the audience</a:t>
            </a:r>
          </a:p>
        </p:txBody>
      </p:sp>
      <p:sp>
        <p:nvSpPr>
          <p:cNvPr id="88071" name="TextBox 79"/>
          <p:cNvSpPr txBox="1">
            <a:spLocks noChangeArrowheads="1"/>
          </p:cNvSpPr>
          <p:nvPr/>
        </p:nvSpPr>
        <p:spPr bwMode="auto">
          <a:xfrm>
            <a:off x="2590800" y="2870201"/>
            <a:ext cx="2514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"/>
                <a:cs typeface="Helvetica"/>
              </a:rPr>
              <a:t>Original, </a:t>
            </a:r>
            <a:r>
              <a:rPr lang="en-US" sz="1200" dirty="0" err="1">
                <a:latin typeface="Helvetica"/>
                <a:cs typeface="Helvetica"/>
              </a:rPr>
              <a:t>ownable</a:t>
            </a:r>
            <a:r>
              <a:rPr lang="en-US" sz="1200" dirty="0">
                <a:latin typeface="Helvetica"/>
                <a:cs typeface="Helvetica"/>
              </a:rPr>
              <a:t> assets</a:t>
            </a:r>
          </a:p>
        </p:txBody>
      </p:sp>
      <p:sp>
        <p:nvSpPr>
          <p:cNvPr id="88072" name="TextBox 80"/>
          <p:cNvSpPr txBox="1">
            <a:spLocks noChangeArrowheads="1"/>
          </p:cNvSpPr>
          <p:nvPr/>
        </p:nvSpPr>
        <p:spPr bwMode="auto">
          <a:xfrm>
            <a:off x="2628900" y="5448301"/>
            <a:ext cx="2438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"/>
                <a:cs typeface="Helvetica"/>
              </a:rPr>
              <a:t>Achieving Scale</a:t>
            </a:r>
          </a:p>
        </p:txBody>
      </p:sp>
      <p:pic>
        <p:nvPicPr>
          <p:cNvPr id="89" name="Picture 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5638799" y="2820105"/>
            <a:ext cx="1219201" cy="267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</p:spPr>
      </p:pic>
      <p:pic>
        <p:nvPicPr>
          <p:cNvPr id="88076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89400"/>
            <a:ext cx="11382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7" name="Picture 93" descr="studio one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84601"/>
            <a:ext cx="1049338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8" name="Picture 9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886200"/>
            <a:ext cx="1274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9" name="Picture 9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4368800"/>
            <a:ext cx="6270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8600" y="3683000"/>
            <a:ext cx="8686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1" name="Straight Connector 100"/>
          <p:cNvCxnSpPr>
            <a:cxnSpLocks noChangeShapeType="1"/>
          </p:cNvCxnSpPr>
          <p:nvPr/>
        </p:nvCxnSpPr>
        <p:spPr bwMode="auto">
          <a:xfrm>
            <a:off x="228600" y="2478617"/>
            <a:ext cx="8686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" name="Straight Connector 101"/>
          <p:cNvCxnSpPr>
            <a:cxnSpLocks noChangeShapeType="1"/>
          </p:cNvCxnSpPr>
          <p:nvPr/>
        </p:nvCxnSpPr>
        <p:spPr bwMode="auto">
          <a:xfrm>
            <a:off x="228600" y="4902200"/>
            <a:ext cx="8686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8085" name="TextBox 78"/>
          <p:cNvSpPr txBox="1">
            <a:spLocks noChangeArrowheads="1"/>
          </p:cNvSpPr>
          <p:nvPr/>
        </p:nvSpPr>
        <p:spPr bwMode="auto">
          <a:xfrm>
            <a:off x="2667000" y="3784601"/>
            <a:ext cx="243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"/>
                <a:cs typeface="Helvetica"/>
              </a:rPr>
              <a:t>Turn-key solution to have best in class content available on regular basis</a:t>
            </a:r>
          </a:p>
        </p:txBody>
      </p:sp>
      <p:pic>
        <p:nvPicPr>
          <p:cNvPr id="88089" name="Picture 40" descr="https://encrypted-tbn0.google.com/images?q=tbn:ANd9GcTHZWEeXz-rMXtG4Jad1SgwAJ7MJmCqLVXlTDBQbzBe-dH_z3e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49400"/>
            <a:ext cx="13160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0" name="Picture 42" descr="https://encrypted-tbn3.google.com/images?q=tbn:ANd9GcQFz-BXi7Rqm7kdjMpXy4yaBBzuy4TAbd8psKjiuUZQ09EwUvlM5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838201"/>
            <a:ext cx="838200" cy="65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1" name="Picture 44" descr="https://encrypted-tbn0.google.com/images?q=tbn:ANd9GcRA6j8MU48G9uZGHFRZq4yVtpb8YRKxfbRnzshj11NVw7blXPwlA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2" name="Picture 46" descr="https://encrypted-tbn2.google.com/images?q=tbn:ANd9GcQr1EbQef0DCfjEdjESmdOdsD5YpSftZGx_qHoLxbxsUuA0hCr5S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51000"/>
            <a:ext cx="1295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3" name="Picture 48" descr="https://encrypted-tbn0.google.com/images?q=tbn:ANd9GcSdW_QqrqK1u2JA65JtWTFtWrfL8uKgxkYdOkdEnZ_cS722n13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3660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4" name="Picture 50" descr="https://encrypted-tbn3.google.com/images?q=tbn:ANd9GcRXiPikeoR6t_B_HKVSMmvh-AR1XTaffC-R-vaHG8DfB6hrA5d1QQ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47800"/>
            <a:ext cx="533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6" name="Picture 58" descr="https://encrypted-tbn0.google.com/images?q=tbn:ANd9GcRubuwISJ5-vFj6WTmGWfJdteo--yj7MjMlFb1I1VAlfLDBXmD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05401"/>
            <a:ext cx="45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97" name="Picture 60" descr="https://encrypted-tbn2.google.com/images?q=tbn:ANd9GcQ4iJ85QtyNHd0dwxL1sM9zd1U_NLPnc1-FPbh7TYkzWz3RLb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412" y="2663118"/>
            <a:ext cx="636375" cy="84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39000" y="431800"/>
            <a:ext cx="565150" cy="753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53200" y="4089401"/>
            <a:ext cx="838200" cy="439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8400" y="5816600"/>
            <a:ext cx="1600200" cy="426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/>
          <a:srcRect t="26687" b="29719"/>
          <a:stretch/>
        </p:blipFill>
        <p:spPr>
          <a:xfrm>
            <a:off x="6629400" y="5105401"/>
            <a:ext cx="1752600" cy="536151"/>
          </a:xfrm>
          <a:prstGeom prst="rect">
            <a:avLst/>
          </a:prstGeom>
        </p:spPr>
      </p:pic>
      <p:pic>
        <p:nvPicPr>
          <p:cNvPr id="36" name="Picture 58" descr="https://encrypted-tbn0.google.com/images?q=tbn:ANd9GcRubuwISJ5-vFj6WTmGWfJdteo--yj7MjMlFb1I1VAlfLDBXmD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97468"/>
            <a:ext cx="45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54900" y="3296920"/>
            <a:ext cx="1066800" cy="28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10563" y="2315819"/>
            <a:ext cx="1828800" cy="746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05500" y="3212067"/>
            <a:ext cx="1181100" cy="283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06094" y="2870201"/>
            <a:ext cx="691937" cy="3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99921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820" y="4041583"/>
            <a:ext cx="234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Jamie </a:t>
            </a:r>
            <a:r>
              <a:rPr lang="en-US" sz="1200" dirty="0" err="1">
                <a:latin typeface="Helvetica"/>
                <a:cs typeface="Helvetica"/>
              </a:rPr>
              <a:t>Hyneman</a:t>
            </a:r>
            <a:r>
              <a:rPr lang="en-US" sz="1200" dirty="0">
                <a:latin typeface="Helvetica"/>
                <a:cs typeface="Helvetica"/>
              </a:rPr>
              <a:t> and Adam Savage: </a:t>
            </a:r>
            <a:r>
              <a:rPr lang="en-US" sz="1200" dirty="0" err="1">
                <a:latin typeface="Helvetica"/>
                <a:cs typeface="Helvetica"/>
              </a:rPr>
              <a:t>Tested.com</a:t>
            </a:r>
            <a:r>
              <a:rPr lang="en-US" sz="1200" dirty="0">
                <a:latin typeface="Helvetica"/>
                <a:cs typeface="Helvetica"/>
              </a:rPr>
              <a:t> &amp; </a:t>
            </a:r>
            <a:r>
              <a:rPr lang="en-US" sz="1200" dirty="0" err="1">
                <a:latin typeface="Helvetica"/>
                <a:cs typeface="Helvetica"/>
              </a:rPr>
              <a:t>Mythbusters</a:t>
            </a:r>
            <a:r>
              <a:rPr lang="en-US" sz="120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7" name="Picture 6" descr="Screen Shot 2013-09-10 at 9.5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52" y="2619181"/>
            <a:ext cx="2327567" cy="1422402"/>
          </a:xfrm>
          <a:prstGeom prst="rect">
            <a:avLst/>
          </a:prstGeom>
        </p:spPr>
      </p:pic>
      <p:pic>
        <p:nvPicPr>
          <p:cNvPr id="8" name="Picture 7" descr="Screen Shot 2013-09-10 at 9.44.5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52"/>
          <a:stretch/>
        </p:blipFill>
        <p:spPr>
          <a:xfrm>
            <a:off x="262050" y="198456"/>
            <a:ext cx="4127497" cy="977672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2051" y="1235504"/>
            <a:ext cx="170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Writer/Editor on </a:t>
            </a:r>
            <a:r>
              <a:rPr lang="en-US" sz="1400" dirty="0" err="1">
                <a:latin typeface="Helvetica"/>
                <a:cs typeface="Helvetica"/>
              </a:rPr>
              <a:t>GigaOm</a:t>
            </a:r>
            <a:r>
              <a:rPr lang="en-US" sz="1400" dirty="0">
                <a:latin typeface="Helvetica"/>
                <a:cs typeface="Helvetica"/>
              </a:rPr>
              <a:t> Staff</a:t>
            </a:r>
          </a:p>
        </p:txBody>
      </p:sp>
      <p:pic>
        <p:nvPicPr>
          <p:cNvPr id="10" name="Picture 9" descr="Screen Shot 2013-09-10 at 10.40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73" y="198456"/>
            <a:ext cx="2590627" cy="2074846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193119" y="2311404"/>
            <a:ext cx="2469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Chris </a:t>
            </a:r>
            <a:r>
              <a:rPr lang="en-US" sz="1400" dirty="0" err="1">
                <a:latin typeface="Helvetica"/>
                <a:cs typeface="Helvetica"/>
              </a:rPr>
              <a:t>Pirillo</a:t>
            </a:r>
            <a:r>
              <a:rPr lang="en-US" sz="1400" dirty="0">
                <a:latin typeface="Helvetica"/>
                <a:cs typeface="Helvetica"/>
              </a:rPr>
              <a:t> of </a:t>
            </a:r>
            <a:r>
              <a:rPr lang="en-US" sz="1400" dirty="0" err="1">
                <a:latin typeface="Helvetica"/>
                <a:cs typeface="Helvetica"/>
              </a:rPr>
              <a:t>LockerGnome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14" name="Picture 13" descr="Screen Shot 2013-09-10 at 10.54.4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3062454"/>
            <a:ext cx="2448856" cy="220804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320119" y="5371070"/>
            <a:ext cx="2736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John </a:t>
            </a:r>
            <a:r>
              <a:rPr lang="en-US" sz="1400" dirty="0" err="1">
                <a:latin typeface="Helvetica"/>
                <a:cs typeface="Helvetica"/>
              </a:rPr>
              <a:t>Rettinger</a:t>
            </a:r>
            <a:r>
              <a:rPr lang="en-US" sz="1400" dirty="0">
                <a:latin typeface="Helvetica"/>
                <a:cs typeface="Helvetica"/>
              </a:rPr>
              <a:t> of </a:t>
            </a:r>
            <a:r>
              <a:rPr lang="en-US" sz="1400" dirty="0" err="1">
                <a:latin typeface="Helvetica"/>
                <a:cs typeface="Helvetica"/>
              </a:rPr>
              <a:t>TechnoBuffalo</a:t>
            </a:r>
            <a:endParaRPr lang="en-US" sz="1400" dirty="0">
              <a:latin typeface="Helvetica"/>
              <a:cs typeface="Helvetica"/>
            </a:endParaRPr>
          </a:p>
        </p:txBody>
      </p:sp>
      <p:pic>
        <p:nvPicPr>
          <p:cNvPr id="17" name="Picture 16" descr="Screen Shot 2013-09-10 at 11.13.39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9" r="30467"/>
          <a:stretch/>
        </p:blipFill>
        <p:spPr>
          <a:xfrm>
            <a:off x="262050" y="4578964"/>
            <a:ext cx="2327567" cy="13985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2552" y="5848239"/>
            <a:ext cx="234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Helvetica"/>
                <a:cs typeface="Helvetica"/>
              </a:rPr>
              <a:t>Chris Dixon: Investor, Curator of Influential tech stories</a:t>
            </a:r>
          </a:p>
        </p:txBody>
      </p:sp>
      <p:pic>
        <p:nvPicPr>
          <p:cNvPr id="19" name="Picture 18" descr="Screen Shot 2013-09-10 at 11.29.3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119" y="1176128"/>
            <a:ext cx="3683000" cy="1260698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803669" y="1855654"/>
            <a:ext cx="170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Writer/Editor on </a:t>
            </a:r>
            <a:r>
              <a:rPr lang="en-US" sz="1400" dirty="0" err="1">
                <a:latin typeface="Helvetica"/>
                <a:cs typeface="Helvetica"/>
              </a:rPr>
              <a:t>TechCrunch</a:t>
            </a:r>
            <a:r>
              <a:rPr lang="en-US" sz="1400" dirty="0">
                <a:latin typeface="Helvetica"/>
                <a:cs typeface="Helvetica"/>
              </a:rPr>
              <a:t> Staff</a:t>
            </a:r>
          </a:p>
        </p:txBody>
      </p:sp>
      <p:pic>
        <p:nvPicPr>
          <p:cNvPr id="3" name="Picture 2" descr="Screen Shot 2013-09-11 at 8.35.54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60" y="5270500"/>
            <a:ext cx="3165859" cy="708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5684" y="2681314"/>
            <a:ext cx="1680615" cy="24368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783419" y="2753103"/>
            <a:ext cx="12998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"/>
                <a:cs typeface="Helvetica"/>
              </a:rPr>
              <a:t>Freddie  Wong, YT Creator</a:t>
            </a:r>
          </a:p>
        </p:txBody>
      </p:sp>
    </p:spTree>
    <p:extLst>
      <p:ext uri="{BB962C8B-B14F-4D97-AF65-F5344CB8AC3E}">
        <p14:creationId xmlns:p14="http://schemas.microsoft.com/office/powerpoint/2010/main" val="807707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762" y="2401684"/>
            <a:ext cx="7691437" cy="1089862"/>
          </a:xfrm>
        </p:spPr>
        <p:txBody>
          <a:bodyPr/>
          <a:lstStyle/>
          <a:p>
            <a:r>
              <a:rPr lang="en-US" dirty="0"/>
              <a:t>UX Inspiration</a:t>
            </a:r>
          </a:p>
        </p:txBody>
      </p:sp>
    </p:spTree>
    <p:extLst>
      <p:ext uri="{BB962C8B-B14F-4D97-AF65-F5344CB8AC3E}">
        <p14:creationId xmlns:p14="http://schemas.microsoft.com/office/powerpoint/2010/main" val="402191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11.08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09582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1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10 at 11.18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575801" cy="62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10 at 11.2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79867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32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9-10 at 11.1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0"/>
            <a:ext cx="8597900" cy="62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700" y="118448"/>
            <a:ext cx="90043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Content Strategy Overview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mix of licensed and original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Tap into the developer community and speak geek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Strategically position Sprint content among licensed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Provide filtering and opportunities for nerd2nerd  and Sprint 2 nerd dialogue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Leverage innovation taxonomy for personalization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Drive traffic to and from Sprint properties as appropriate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Sponsor challenges to increase site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Use native ads to drive geeks to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Author and license sticky “time killer” content </a:t>
            </a:r>
          </a:p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988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762" y="2401684"/>
            <a:ext cx="7691437" cy="1089862"/>
          </a:xfrm>
        </p:spPr>
        <p:txBody>
          <a:bodyPr/>
          <a:lstStyle/>
          <a:p>
            <a:r>
              <a:rPr lang="en-US" dirty="0"/>
              <a:t>Information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308823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Information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749300"/>
            <a:ext cx="87757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5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170"/>
            <a:ext cx="8229600" cy="4525963"/>
          </a:xfrm>
        </p:spPr>
        <p:txBody>
          <a:bodyPr/>
          <a:lstStyle/>
          <a:p>
            <a:r>
              <a:rPr lang="en-US" b="1" dirty="0"/>
              <a:t>Trends</a:t>
            </a:r>
            <a:r>
              <a:rPr lang="en-US" dirty="0"/>
              <a:t> - The latest creations, ideas, and innovations in the world of technology that would be especially interesting to tech enthusiasts and tech geeks (mostly licensed articles and videos)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Innovators </a:t>
            </a:r>
            <a:r>
              <a:rPr lang="en-US" dirty="0"/>
              <a:t>- The people behind the latest creations, ideas, and innovations in the world of technology (this is where the innovator interviews would live and innovator's aggregated feed could live)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Sprint Labs</a:t>
            </a:r>
            <a:r>
              <a:rPr lang="en-US" dirty="0"/>
              <a:t> - The latest creations, ideas, and innovations brought to you by Sprint (this is where network innovation/rollout info lives like </a:t>
            </a:r>
            <a:r>
              <a:rPr lang="en-US" dirty="0" err="1"/>
              <a:t>Mysto</a:t>
            </a:r>
            <a:r>
              <a:rPr lang="en-US" dirty="0"/>
              <a:t> + other Sprint-created tech goodies)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Innovation Challenges</a:t>
            </a:r>
            <a:r>
              <a:rPr lang="en-US" dirty="0"/>
              <a:t> - The section is where information and updates about ongoing innovation challenges would be listed + challenge videos, results,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2748"/>
            <a:ext cx="848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Navigation Defined</a:t>
            </a:r>
          </a:p>
        </p:txBody>
      </p:sp>
    </p:spTree>
    <p:extLst>
      <p:ext uri="{BB962C8B-B14F-4D97-AF65-F5344CB8AC3E}">
        <p14:creationId xmlns:p14="http://schemas.microsoft.com/office/powerpoint/2010/main" val="3720640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32748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Innovation Taxonomy – for Trends, Innovators, &amp; Sprint Labs navigation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4726" y="1033849"/>
            <a:ext cx="47962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Recommended Innovation Categories</a:t>
            </a:r>
          </a:p>
          <a:p>
            <a:endParaRPr lang="en-US" b="1" u="sng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Development (or Programming)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Smartphones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Network &amp; Bandwidth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Mobile Gaming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Design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Education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Internet of Things (or Ubiquitous Computing)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Transportation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Health &amp; Science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Environmental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6176" y="4693168"/>
            <a:ext cx="79204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 tiles in the “Trends”, “Innovators”, and “Sprint Labs” navigation may be tagged with one or multiple categories listed above</a:t>
            </a:r>
          </a:p>
          <a:p>
            <a:endParaRPr lang="en-US" dirty="0"/>
          </a:p>
          <a:p>
            <a:r>
              <a:rPr lang="en-US" dirty="0"/>
              <a:t>Tagging by Author and Source (and other desired keywords) can be added for filtering at article level</a:t>
            </a:r>
          </a:p>
        </p:txBody>
      </p:sp>
    </p:spTree>
    <p:extLst>
      <p:ext uri="{BB962C8B-B14F-4D97-AF65-F5344CB8AC3E}">
        <p14:creationId xmlns:p14="http://schemas.microsoft.com/office/powerpoint/2010/main" val="392528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16967" y="2166148"/>
            <a:ext cx="5195167" cy="444164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40005" dist="22987" dir="3180000" sx="101000" sy="101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036" y="115141"/>
            <a:ext cx="7772400" cy="1470025"/>
          </a:xfrm>
        </p:spPr>
        <p:txBody>
          <a:bodyPr anchor="t"/>
          <a:lstStyle/>
          <a:p>
            <a:pPr algn="l"/>
            <a:r>
              <a:rPr lang="en-US" dirty="0"/>
              <a:t>Visualizing for Value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8" y="902910"/>
            <a:ext cx="8504444" cy="1752600"/>
          </a:xfrm>
        </p:spPr>
        <p:txBody>
          <a:bodyPr anchor="t">
            <a:normAutofit/>
          </a:bodyPr>
          <a:lstStyle/>
          <a:p>
            <a:pPr algn="l"/>
            <a:r>
              <a:rPr lang="en-US" sz="2800" dirty="0"/>
              <a:t>Innovators have Twitter and Tweet Deck. What can Sprint deliver that’s </a:t>
            </a:r>
            <a:r>
              <a:rPr lang="en-US" sz="2800" b="1" dirty="0">
                <a:solidFill>
                  <a:srgbClr val="595959"/>
                </a:solidFill>
              </a:rPr>
              <a:t>differentiated</a:t>
            </a:r>
            <a:r>
              <a:rPr lang="en-US" sz="2800" dirty="0">
                <a:solidFill>
                  <a:srgbClr val="595959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valuable</a:t>
            </a:r>
            <a:r>
              <a:rPr lang="en-US" sz="28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521" b="86003"/>
          <a:stretch/>
        </p:blipFill>
        <p:spPr>
          <a:xfrm>
            <a:off x="2500145" y="2357249"/>
            <a:ext cx="4877558" cy="626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1224" b="19030"/>
          <a:stretch/>
        </p:blipFill>
        <p:spPr>
          <a:xfrm>
            <a:off x="2500145" y="3771658"/>
            <a:ext cx="4952896" cy="26747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00145" y="2931521"/>
            <a:ext cx="4174897" cy="44627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In the know?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See what the most innovative tech minds are talking about right now: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7711333" y="3885036"/>
            <a:ext cx="139912" cy="2561329"/>
          </a:xfrm>
          <a:prstGeom prst="rightBrac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12549" y="4565253"/>
            <a:ext cx="1192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Tech thought leaders inspire discussion around the hottest trends in innovation and tech.</a:t>
            </a:r>
            <a:endParaRPr lang="en-US" sz="1200" dirty="0"/>
          </a:p>
        </p:txBody>
      </p:sp>
      <p:sp>
        <p:nvSpPr>
          <p:cNvPr id="13" name="Right Brace 12"/>
          <p:cNvSpPr/>
          <p:nvPr/>
        </p:nvSpPr>
        <p:spPr>
          <a:xfrm flipH="1">
            <a:off x="2038373" y="3259039"/>
            <a:ext cx="187930" cy="584013"/>
          </a:xfrm>
          <a:prstGeom prst="rightBrac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43064" y="3092424"/>
            <a:ext cx="2090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595959"/>
                </a:solidFill>
              </a:rPr>
              <a:t>Less noise. More value. </a:t>
            </a:r>
          </a:p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Give users control to explore the top conversations as they surface in real time.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2647046" y="3464292"/>
            <a:ext cx="4649839" cy="35617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63918" y="3478895"/>
            <a:ext cx="415498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#E3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7484" y="3406577"/>
            <a:ext cx="1467569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#Innovation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97103" y="3478895"/>
            <a:ext cx="929611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TwitterIPO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44166" y="3478895"/>
            <a:ext cx="655423" cy="27699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Mysto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1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0762" y="2401684"/>
            <a:ext cx="7691437" cy="1089862"/>
          </a:xfrm>
        </p:spPr>
        <p:txBody>
          <a:bodyPr/>
          <a:lstStyle/>
          <a:p>
            <a:r>
              <a:rPr lang="en-US" dirty="0"/>
              <a:t>Content Cards</a:t>
            </a:r>
          </a:p>
        </p:txBody>
      </p:sp>
    </p:spTree>
    <p:extLst>
      <p:ext uri="{BB962C8B-B14F-4D97-AF65-F5344CB8AC3E}">
        <p14:creationId xmlns:p14="http://schemas.microsoft.com/office/powerpoint/2010/main" val="155421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EFE865C9F8C418BA83EF80811565C" ma:contentTypeVersion="0" ma:contentTypeDescription="Create a new document." ma:contentTypeScope="" ma:versionID="5f757e6bfa82d6c6fe902e4f2337b3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F732F-006A-4630-ABE1-CBE75078C2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3F0F0B0-66D0-4CC9-83B1-6C3467BE074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70FAC5D-8F7A-42E6-B843-B3CABDDDFD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35963</TotalTime>
  <Words>1020</Words>
  <Application>Microsoft Macintosh PowerPoint</Application>
  <PresentationFormat>On-screen Show (4:3)</PresentationFormat>
  <Paragraphs>166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Wingdings</vt:lpstr>
      <vt:lpstr>Office Theme</vt:lpstr>
      <vt:lpstr>Innovation Hub:  Content Strategy Overview</vt:lpstr>
      <vt:lpstr>PowerPoint Presentation</vt:lpstr>
      <vt:lpstr>PowerPoint Presentation</vt:lpstr>
      <vt:lpstr>Information Architecture</vt:lpstr>
      <vt:lpstr>PowerPoint Presentation</vt:lpstr>
      <vt:lpstr>PowerPoint Presentation</vt:lpstr>
      <vt:lpstr>PowerPoint Presentation</vt:lpstr>
      <vt:lpstr>Visualizing for Value</vt:lpstr>
      <vt:lpstr>Content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 Sourcing Plan</vt:lpstr>
      <vt:lpstr>Potential Partners and Cadence</vt:lpstr>
      <vt:lpstr>PowerPoint Presentation</vt:lpstr>
      <vt:lpstr>UX Inspiration</vt:lpstr>
      <vt:lpstr>PowerPoint Presentation</vt:lpstr>
      <vt:lpstr>PowerPoint Presentation</vt:lpstr>
      <vt:lpstr>PowerPoint Presentation</vt:lpstr>
      <vt:lpstr>PowerPoint Presentation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SPRINT THE FIRST 100 DAYS</dc:title>
  <dc:creator>Publicis Groupe</dc:creator>
  <cp:lastModifiedBy>Ethan Machado</cp:lastModifiedBy>
  <cp:revision>1138</cp:revision>
  <cp:lastPrinted>2013-05-22T05:45:47Z</cp:lastPrinted>
  <dcterms:created xsi:type="dcterms:W3CDTF">2012-03-16T18:18:06Z</dcterms:created>
  <dcterms:modified xsi:type="dcterms:W3CDTF">2021-08-24T02:11:13Z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0x010100E24EFE865C9F8C418BA83EF80811565C</vt:lpwstr>
  </property>
</Properties>
</file>